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Raleway"/>
      <p:regular r:id="rId38"/>
      <p:bold r:id="rId39"/>
      <p:italic r:id="rId40"/>
      <p:boldItalic r:id="rId41"/>
    </p:embeddedFont>
    <p:embeddedFont>
      <p:font typeface="La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italic.fntdata"/><Relationship Id="rId20" Type="http://schemas.openxmlformats.org/officeDocument/2006/relationships/slide" Target="slides/slide15.xml"/><Relationship Id="rId42" Type="http://schemas.openxmlformats.org/officeDocument/2006/relationships/font" Target="fonts/Lato-regular.fntdata"/><Relationship Id="rId41" Type="http://schemas.openxmlformats.org/officeDocument/2006/relationships/font" Target="fonts/Raleway-boldItalic.fntdata"/><Relationship Id="rId22" Type="http://schemas.openxmlformats.org/officeDocument/2006/relationships/slide" Target="slides/slide17.xml"/><Relationship Id="rId44" Type="http://schemas.openxmlformats.org/officeDocument/2006/relationships/font" Target="fonts/Lato-italic.fntdata"/><Relationship Id="rId21" Type="http://schemas.openxmlformats.org/officeDocument/2006/relationships/slide" Target="slides/slide16.xml"/><Relationship Id="rId43" Type="http://schemas.openxmlformats.org/officeDocument/2006/relationships/font" Target="fonts/Lato-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aleway-bold.fntdata"/><Relationship Id="rId16" Type="http://schemas.openxmlformats.org/officeDocument/2006/relationships/slide" Target="slides/slide11.xml"/><Relationship Id="rId38" Type="http://schemas.openxmlformats.org/officeDocument/2006/relationships/font" Target="fonts/Raleway-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7d48bdfb2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7d48bdfb2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7d48bdfb2f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7d48bdfb2f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88ae70dc2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88ae70dc2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88ae70dc2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88ae70dc2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7d48bdfb2f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7d48bdfb2f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7d48bdfb2f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7d48bdfb2f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7d48bdfb2f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7d48bdfb2f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7d48bdfb2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7d48bdfb2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7d48bdfb2f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7d48bdfb2f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7d48bdfb2f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7d48bdfb2f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7d48bdfb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7d48bdfb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88ae70dc21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88ae70dc2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7d48bdfb2f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7d48bdfb2f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7d48bdfb2f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7d48bdfb2f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7d48bdfb2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7d48bdfb2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7d48bdfb2f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7d48bdfb2f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7d48bdfb2f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7d48bdfb2f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7d48bdfb2f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7d48bdfb2f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7d48bdfb2f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7d48bdfb2f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7d48bdfb2f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7d48bdfb2f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7d48bdfb2f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7d48bdfb2f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br>
              <a:rPr lang="en"/>
            </a:br>
            <a:br>
              <a:rPr lang="en"/>
            </a:br>
            <a:r>
              <a:rPr lang="en"/>
              <a:t>Get shows of hands for involvement!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7d48bdfb2f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7d48bdfb2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7d48bdfb2f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7d48bdfb2f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7d48bdfb2f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37d48bdfb2f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7d48bdfb2f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7d48bdfb2f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7d48bdfb2f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7d48bdfb2f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7d48bdfb2f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7d48bdfb2f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br>
              <a:rPr lang="en"/>
            </a:br>
            <a:br>
              <a:rPr lang="en"/>
            </a:br>
            <a:r>
              <a:rPr lang="en"/>
              <a:t>Presenter Note: Contrary to what is commonly presented, the settlement agreement is not about </a:t>
            </a:r>
            <a:r>
              <a:rPr lang="en"/>
              <a:t>building</a:t>
            </a:r>
            <a:r>
              <a:rPr lang="en"/>
              <a:t> a bigger jail or about conditions. The settlement agreement almost entirely is regarding jail capacity. It states that the county must attempt to keep the population of those in security beds below 248. If it goes above 248, they have to either release inmates or transfer inmates to other county’s jails and pay a per diem rate. That is a requirement, and it requires that prisoners are given at least two weeks exercise per week. Nowhere in the settlement does it state that they must build a new jail!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88ae70dc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88ae70dc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88ae70dc2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88ae70dc2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br>
              <a:rPr lang="en"/>
            </a:br>
            <a:br>
              <a:rPr lang="en"/>
            </a:br>
            <a:r>
              <a:rPr lang="en"/>
              <a:t>Speaker Notes: There is a lot of history surrounding incarceration in our county. This topic really came back into discussion in 2021. There is far too much to discuss in great detail in our short amount of time, but to share just some highlights…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88ae70dc2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88ae70dc2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7d48bdfb2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7d48bdfb2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docs.google.com/document/d/1Mp-MAAdCQohewV71p5qTXHtrtybRppak/edit"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7950" y="1622700"/>
            <a:ext cx="7688100" cy="189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Monroe County Proposed Jail</a:t>
            </a:r>
            <a:endParaRPr/>
          </a:p>
        </p:txBody>
      </p:sp>
      <p:sp>
        <p:nvSpPr>
          <p:cNvPr id="87" name="Google Shape;87;p13"/>
          <p:cNvSpPr txBox="1"/>
          <p:nvPr>
            <p:ph idx="1" type="subTitle"/>
          </p:nvPr>
        </p:nvSpPr>
        <p:spPr>
          <a:xfrm>
            <a:off x="727952" y="244595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Informational Session</a:t>
            </a:r>
            <a:endParaRPr/>
          </a:p>
        </p:txBody>
      </p:sp>
      <p:pic>
        <p:nvPicPr>
          <p:cNvPr id="88" name="Google Shape;88;p13"/>
          <p:cNvPicPr preferRelativeResize="0"/>
          <p:nvPr/>
        </p:nvPicPr>
        <p:blipFill>
          <a:blip r:embed="rId3">
            <a:alphaModFix/>
          </a:blip>
          <a:stretch>
            <a:fillRect/>
          </a:stretch>
        </p:blipFill>
        <p:spPr>
          <a:xfrm>
            <a:off x="6783950" y="2807700"/>
            <a:ext cx="1632100" cy="1632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Pre-design Phase Plan (February 2025)</a:t>
            </a:r>
            <a:endParaRPr/>
          </a:p>
        </p:txBody>
      </p:sp>
      <p:sp>
        <p:nvSpPr>
          <p:cNvPr id="146" name="Google Shape;146;p22"/>
          <p:cNvSpPr txBox="1"/>
          <p:nvPr>
            <p:ph idx="1" type="body"/>
          </p:nvPr>
        </p:nvSpPr>
        <p:spPr>
          <a:xfrm>
            <a:off x="457925" y="1893675"/>
            <a:ext cx="8325600" cy="3103200"/>
          </a:xfrm>
          <a:prstGeom prst="rect">
            <a:avLst/>
          </a:prstGeom>
        </p:spPr>
        <p:txBody>
          <a:bodyPr anchorCtr="0" anchor="t" bIns="91425" lIns="91425" spcFirstLastPara="1" rIns="91425" wrap="square" tIns="91425">
            <a:normAutofit lnSpcReduction="20000"/>
          </a:bodyPr>
          <a:lstStyle/>
          <a:p>
            <a:pPr indent="-317500" lvl="0" marL="457200" rtl="0" algn="l">
              <a:spcBef>
                <a:spcPts val="0"/>
              </a:spcBef>
              <a:spcAft>
                <a:spcPts val="0"/>
              </a:spcAft>
              <a:buClr>
                <a:srgbClr val="000000"/>
              </a:buClr>
              <a:buSzPts val="1400"/>
              <a:buChar char="●"/>
            </a:pPr>
            <a:r>
              <a:rPr lang="en" sz="1400">
                <a:solidFill>
                  <a:srgbClr val="000000"/>
                </a:solidFill>
              </a:rPr>
              <a:t>500 beds (41% increase over current jail, while County Council adopted a policy position of no larger than 400 beds)</a:t>
            </a:r>
            <a:br>
              <a:rPr lang="en" sz="1400">
                <a:solidFill>
                  <a:srgbClr val="000000"/>
                </a:solidFill>
              </a:rPr>
            </a:b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271,000 sq ft  (3x the size of current)</a:t>
            </a:r>
            <a:br>
              <a:rPr lang="en" sz="1400">
                <a:solidFill>
                  <a:srgbClr val="000000"/>
                </a:solidFill>
              </a:rPr>
            </a:b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Design firm DLZ would make 10% of construction cost, so they stand to benefit from a larger facility</a:t>
            </a:r>
            <a:br>
              <a:rPr lang="en" sz="1400">
                <a:solidFill>
                  <a:srgbClr val="000000"/>
                </a:solidFill>
              </a:rPr>
            </a:b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Plan did not include outdoor recreation area or space for inmate resources</a:t>
            </a:r>
            <a:br>
              <a:rPr lang="en" sz="1400">
                <a:solidFill>
                  <a:srgbClr val="000000"/>
                </a:solidFill>
              </a:rPr>
            </a:b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Two-floor plan (a one-floor plan was sold to the community as a necessity and a reason to vacate current building) </a:t>
            </a:r>
            <a:br>
              <a:rPr lang="en" sz="1400">
                <a:solidFill>
                  <a:srgbClr val="000000"/>
                </a:solidFill>
              </a:rPr>
            </a:br>
            <a:endParaRPr sz="1400">
              <a:solidFill>
                <a:srgbClr val="000000"/>
              </a:solidFill>
            </a:endParaRPr>
          </a:p>
          <a:p>
            <a:pPr indent="-317500" lvl="0" marL="457200" rtl="0" algn="l">
              <a:spcBef>
                <a:spcPts val="0"/>
              </a:spcBef>
              <a:spcAft>
                <a:spcPts val="0"/>
              </a:spcAft>
              <a:buClr>
                <a:srgbClr val="000000"/>
              </a:buClr>
              <a:buSzPts val="1400"/>
              <a:buChar char="●"/>
            </a:pPr>
            <a:r>
              <a:rPr b="1" lang="en" sz="1400">
                <a:solidFill>
                  <a:srgbClr val="000000"/>
                </a:solidFill>
              </a:rPr>
              <a:t>Construction cost of $237 million</a:t>
            </a:r>
            <a:endParaRPr b="1" sz="1400">
              <a:solidFill>
                <a:srgbClr val="000000"/>
              </a:solidFill>
            </a:endParaRPr>
          </a:p>
          <a:p>
            <a:pPr indent="0" lvl="0" marL="0" rtl="0" algn="l">
              <a:spcBef>
                <a:spcPts val="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Schematic Design Plan (August 2025)</a:t>
            </a:r>
            <a:endParaRPr/>
          </a:p>
        </p:txBody>
      </p:sp>
      <p:sp>
        <p:nvSpPr>
          <p:cNvPr id="152" name="Google Shape;152;p23"/>
          <p:cNvSpPr txBox="1"/>
          <p:nvPr>
            <p:ph idx="1" type="body"/>
          </p:nvPr>
        </p:nvSpPr>
        <p:spPr>
          <a:xfrm>
            <a:off x="305725" y="1853850"/>
            <a:ext cx="4213800" cy="3043800"/>
          </a:xfrm>
          <a:prstGeom prst="rect">
            <a:avLst/>
          </a:prstGeom>
        </p:spPr>
        <p:txBody>
          <a:bodyPr anchorCtr="0" anchor="t" bIns="91425" lIns="91425" spcFirstLastPara="1" rIns="91425" wrap="square" tIns="91425">
            <a:normAutofit lnSpcReduction="10000"/>
          </a:bodyPr>
          <a:lstStyle/>
          <a:p>
            <a:pPr indent="-311150" lvl="0" marL="457200" rtl="0" algn="l">
              <a:lnSpc>
                <a:spcPct val="100000"/>
              </a:lnSpc>
              <a:spcBef>
                <a:spcPts val="0"/>
              </a:spcBef>
              <a:spcAft>
                <a:spcPts val="0"/>
              </a:spcAft>
              <a:buClr>
                <a:srgbClr val="000000"/>
              </a:buClr>
              <a:buSzPts val="1300"/>
              <a:buChar char="●"/>
            </a:pPr>
            <a:r>
              <a:rPr b="1" lang="en">
                <a:solidFill>
                  <a:srgbClr val="000000"/>
                </a:solidFill>
              </a:rPr>
              <a:t>Cost of $224.5 million</a:t>
            </a:r>
            <a:r>
              <a:rPr lang="en">
                <a:solidFill>
                  <a:srgbClr val="000000"/>
                </a:solidFill>
              </a:rPr>
              <a:t> (o</a:t>
            </a:r>
            <a:r>
              <a:rPr lang="en" sz="1300">
                <a:solidFill>
                  <a:srgbClr val="000000"/>
                </a:solidFill>
              </a:rPr>
              <a:t>nly 5% reduction</a:t>
            </a:r>
            <a:r>
              <a:rPr lang="en">
                <a:solidFill>
                  <a:srgbClr val="000000"/>
                </a:solidFill>
              </a:rPr>
              <a:t>)</a:t>
            </a:r>
            <a:br>
              <a:rPr lang="en">
                <a:solidFill>
                  <a:srgbClr val="000000"/>
                </a:solidFill>
              </a:rPr>
            </a:br>
            <a:endParaRPr sz="1300">
              <a:solidFill>
                <a:srgbClr val="000000"/>
              </a:solidFill>
            </a:endParaRPr>
          </a:p>
          <a:p>
            <a:pPr indent="-311150" lvl="0" marL="457200" rtl="0" algn="l">
              <a:lnSpc>
                <a:spcPct val="100000"/>
              </a:lnSpc>
              <a:spcBef>
                <a:spcPts val="0"/>
              </a:spcBef>
              <a:spcAft>
                <a:spcPts val="0"/>
              </a:spcAft>
              <a:buClr>
                <a:srgbClr val="000000"/>
              </a:buClr>
              <a:buSzPts val="1300"/>
              <a:buChar char="●"/>
            </a:pPr>
            <a:r>
              <a:rPr lang="en" sz="1300">
                <a:solidFill>
                  <a:srgbClr val="000000"/>
                </a:solidFill>
              </a:rPr>
              <a:t>13% reduction </a:t>
            </a:r>
            <a:r>
              <a:rPr lang="en">
                <a:solidFill>
                  <a:srgbClr val="000000"/>
                </a:solidFill>
              </a:rPr>
              <a:t>of</a:t>
            </a:r>
            <a:r>
              <a:rPr lang="en" sz="1300">
                <a:solidFill>
                  <a:srgbClr val="000000"/>
                </a:solidFill>
              </a:rPr>
              <a:t> gross sq</a:t>
            </a:r>
            <a:r>
              <a:rPr lang="en">
                <a:solidFill>
                  <a:srgbClr val="000000"/>
                </a:solidFill>
              </a:rPr>
              <a:t>uare</a:t>
            </a:r>
            <a:r>
              <a:rPr lang="en" sz="1300">
                <a:solidFill>
                  <a:srgbClr val="000000"/>
                </a:solidFill>
              </a:rPr>
              <a:t> footage</a:t>
            </a:r>
            <a:br>
              <a:rPr lang="en" sz="1300">
                <a:solidFill>
                  <a:srgbClr val="000000"/>
                </a:solidFill>
              </a:rPr>
            </a:br>
            <a:endParaRPr sz="1300">
              <a:solidFill>
                <a:srgbClr val="000000"/>
              </a:solidFill>
            </a:endParaRPr>
          </a:p>
          <a:p>
            <a:pPr indent="-311150" lvl="0" marL="457200" rtl="0" algn="l">
              <a:lnSpc>
                <a:spcPct val="100000"/>
              </a:lnSpc>
              <a:spcBef>
                <a:spcPts val="0"/>
              </a:spcBef>
              <a:spcAft>
                <a:spcPts val="0"/>
              </a:spcAft>
              <a:buClr>
                <a:srgbClr val="000000"/>
              </a:buClr>
              <a:buSzPts val="1300"/>
              <a:buChar char="●"/>
            </a:pPr>
            <a:r>
              <a:rPr lang="en">
                <a:solidFill>
                  <a:srgbClr val="000000"/>
                </a:solidFill>
              </a:rPr>
              <a:t>Space for 500 beds, 404 immediately built out, plus additional expansion opportunities</a:t>
            </a:r>
            <a:endParaRPr>
              <a:solidFill>
                <a:srgbClr val="000000"/>
              </a:solidFill>
            </a:endParaRPr>
          </a:p>
          <a:p>
            <a:pPr indent="0" lvl="0" marL="457200" rtl="0" algn="l">
              <a:lnSpc>
                <a:spcPct val="100000"/>
              </a:lnSpc>
              <a:spcBef>
                <a:spcPts val="0"/>
              </a:spcBef>
              <a:spcAft>
                <a:spcPts val="0"/>
              </a:spcAft>
              <a:buNone/>
            </a:pPr>
            <a:r>
              <a:t/>
            </a:r>
            <a:endParaRPr>
              <a:solidFill>
                <a:srgbClr val="000000"/>
              </a:solidFill>
            </a:endParaRPr>
          </a:p>
          <a:p>
            <a:pPr indent="-311150" lvl="0" marL="457200" rtl="0" algn="l">
              <a:lnSpc>
                <a:spcPct val="100000"/>
              </a:lnSpc>
              <a:spcBef>
                <a:spcPts val="0"/>
              </a:spcBef>
              <a:spcAft>
                <a:spcPts val="0"/>
              </a:spcAft>
              <a:buClr>
                <a:srgbClr val="000000"/>
              </a:buClr>
              <a:buSzPts val="1300"/>
              <a:buChar char="●"/>
            </a:pPr>
            <a:r>
              <a:rPr lang="en">
                <a:solidFill>
                  <a:srgbClr val="000000"/>
                </a:solidFill>
              </a:rPr>
              <a:t>Assumes increased incarceration while we have a stagnant population and decreasing violent crime</a:t>
            </a:r>
            <a:br>
              <a:rPr lang="en">
                <a:solidFill>
                  <a:srgbClr val="000000"/>
                </a:solidFill>
              </a:rPr>
            </a:br>
            <a:endParaRPr>
              <a:solidFill>
                <a:srgbClr val="000000"/>
              </a:solidFill>
            </a:endParaRPr>
          </a:p>
          <a:p>
            <a:pPr indent="-311150" lvl="0" marL="457200" rtl="0" algn="l">
              <a:lnSpc>
                <a:spcPct val="100000"/>
              </a:lnSpc>
              <a:spcBef>
                <a:spcPts val="0"/>
              </a:spcBef>
              <a:spcAft>
                <a:spcPts val="0"/>
              </a:spcAft>
              <a:buClr>
                <a:srgbClr val="000000"/>
              </a:buClr>
              <a:buSzPts val="1300"/>
              <a:buChar char="●"/>
            </a:pPr>
            <a:r>
              <a:rPr lang="en">
                <a:solidFill>
                  <a:srgbClr val="000000"/>
                </a:solidFill>
              </a:rPr>
              <a:t>Tiny outdoor recreation space added</a:t>
            </a:r>
            <a:br>
              <a:rPr lang="en">
                <a:solidFill>
                  <a:srgbClr val="000000"/>
                </a:solidFill>
              </a:rPr>
            </a:br>
            <a:endParaRPr sz="1300">
              <a:solidFill>
                <a:srgbClr val="000000"/>
              </a:solidFill>
            </a:endParaRPr>
          </a:p>
          <a:p>
            <a:pPr indent="-311150" lvl="0" marL="457200" rtl="0" algn="l">
              <a:lnSpc>
                <a:spcPct val="100000"/>
              </a:lnSpc>
              <a:spcBef>
                <a:spcPts val="0"/>
              </a:spcBef>
              <a:spcAft>
                <a:spcPts val="0"/>
              </a:spcAft>
              <a:buClr>
                <a:srgbClr val="000000"/>
              </a:buClr>
              <a:buSzPts val="1300"/>
              <a:buChar char="●"/>
            </a:pPr>
            <a:r>
              <a:rPr lang="en">
                <a:solidFill>
                  <a:srgbClr val="000000"/>
                </a:solidFill>
              </a:rPr>
              <a:t>Over </a:t>
            </a:r>
            <a:r>
              <a:rPr lang="en" sz="1300">
                <a:solidFill>
                  <a:srgbClr val="000000"/>
                </a:solidFill>
              </a:rPr>
              <a:t>600 parking spaces</a:t>
            </a:r>
            <a:br>
              <a:rPr lang="en" sz="1300">
                <a:solidFill>
                  <a:srgbClr val="000000"/>
                </a:solidFill>
              </a:rPr>
            </a:br>
            <a:endParaRPr sz="1300">
              <a:solidFill>
                <a:srgbClr val="000000"/>
              </a:solidFill>
            </a:endParaRPr>
          </a:p>
          <a:p>
            <a:pPr indent="0" lvl="0" marL="457200" rtl="0" algn="l">
              <a:spcBef>
                <a:spcPts val="0"/>
              </a:spcBef>
              <a:spcAft>
                <a:spcPts val="0"/>
              </a:spcAft>
              <a:buNone/>
            </a:pPr>
            <a:r>
              <a:t/>
            </a:r>
            <a:endParaRPr/>
          </a:p>
        </p:txBody>
      </p:sp>
      <p:pic>
        <p:nvPicPr>
          <p:cNvPr id="153" name="Google Shape;153;p23"/>
          <p:cNvPicPr preferRelativeResize="0"/>
          <p:nvPr/>
        </p:nvPicPr>
        <p:blipFill>
          <a:blip r:embed="rId3">
            <a:alphaModFix/>
          </a:blip>
          <a:stretch>
            <a:fillRect/>
          </a:stretch>
        </p:blipFill>
        <p:spPr>
          <a:xfrm>
            <a:off x="4572000" y="2091975"/>
            <a:ext cx="4279648" cy="2398306"/>
          </a:xfrm>
          <a:prstGeom prst="rect">
            <a:avLst/>
          </a:prstGeom>
          <a:noFill/>
          <a:ln>
            <a:noFill/>
          </a:ln>
          <a:effectLst>
            <a:outerShdw blurRad="185738" rotWithShape="0" algn="bl" dir="5400000" dist="3810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4"/>
          <p:cNvSpPr txBox="1"/>
          <p:nvPr>
            <p:ph type="title"/>
          </p:nvPr>
        </p:nvSpPr>
        <p:spPr>
          <a:xfrm>
            <a:off x="727650" y="1958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240"/>
              <a:t>Wait a minute…. </a:t>
            </a:r>
            <a:br>
              <a:rPr lang="en" sz="4240"/>
            </a:br>
            <a:r>
              <a:rPr lang="en" sz="4240"/>
              <a:t>what about renovation?</a:t>
            </a:r>
            <a:endParaRPr sz="424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core comparison</a:t>
            </a:r>
            <a:endParaRPr/>
          </a:p>
        </p:txBody>
      </p:sp>
      <p:sp>
        <p:nvSpPr>
          <p:cNvPr id="164" name="Google Shape;164;p25"/>
          <p:cNvSpPr txBox="1"/>
          <p:nvPr>
            <p:ph idx="1" type="body"/>
          </p:nvPr>
        </p:nvSpPr>
        <p:spPr>
          <a:xfrm>
            <a:off x="817625" y="2122975"/>
            <a:ext cx="47694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400">
                <a:solidFill>
                  <a:srgbClr val="000000"/>
                </a:solidFill>
              </a:rPr>
              <a:t>$225 Million to build a new jail….</a:t>
            </a:r>
            <a:endParaRPr sz="2400"/>
          </a:p>
        </p:txBody>
      </p:sp>
      <p:sp>
        <p:nvSpPr>
          <p:cNvPr id="165" name="Google Shape;165;p25"/>
          <p:cNvSpPr txBox="1"/>
          <p:nvPr>
            <p:ph idx="1" type="body"/>
          </p:nvPr>
        </p:nvSpPr>
        <p:spPr>
          <a:xfrm>
            <a:off x="3980700" y="2882400"/>
            <a:ext cx="11862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100">
                <a:solidFill>
                  <a:srgbClr val="000000"/>
                </a:solidFill>
              </a:rPr>
              <a:t>versus</a:t>
            </a:r>
            <a:endParaRPr sz="2100"/>
          </a:p>
        </p:txBody>
      </p:sp>
      <p:sp>
        <p:nvSpPr>
          <p:cNvPr id="166" name="Google Shape;166;p25"/>
          <p:cNvSpPr txBox="1"/>
          <p:nvPr>
            <p:ph idx="1" type="body"/>
          </p:nvPr>
        </p:nvSpPr>
        <p:spPr>
          <a:xfrm>
            <a:off x="4164600" y="3539025"/>
            <a:ext cx="49794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400">
                <a:solidFill>
                  <a:srgbClr val="000000"/>
                </a:solidFill>
              </a:rPr>
              <a:t>$62 Million to fix the one we’ve got</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Money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SEA 1</a:t>
            </a:r>
            <a:endParaRPr/>
          </a:p>
          <a:p>
            <a:pPr indent="0" lvl="0" marL="0" rtl="0" algn="l">
              <a:spcBef>
                <a:spcPts val="0"/>
              </a:spcBef>
              <a:spcAft>
                <a:spcPts val="0"/>
              </a:spcAft>
              <a:buNone/>
            </a:pPr>
            <a:r>
              <a:rPr lang="en"/>
              <a:t>(Property Tax Reform)</a:t>
            </a:r>
            <a:endParaRPr/>
          </a:p>
        </p:txBody>
      </p:sp>
      <p:sp>
        <p:nvSpPr>
          <p:cNvPr id="177" name="Google Shape;177;p27"/>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Indiana State law passed 2025</a:t>
            </a:r>
            <a:endParaRPr/>
          </a:p>
        </p:txBody>
      </p:sp>
      <p:sp>
        <p:nvSpPr>
          <p:cNvPr id="178" name="Google Shape;178;p27"/>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2"/>
                </a:solidFill>
              </a:rPr>
              <a:t>Sold as a tax cut for everyday Hoosiers by the Republican party, it was the biggest legislative priority this past session</a:t>
            </a:r>
            <a:endParaRPr>
              <a:solidFill>
                <a:schemeClr val="dk2"/>
              </a:solidFill>
            </a:endParaRPr>
          </a:p>
          <a:p>
            <a:pPr indent="0" lvl="0" marL="0" rtl="0" algn="l">
              <a:spcBef>
                <a:spcPts val="1200"/>
              </a:spcBef>
              <a:spcAft>
                <a:spcPts val="0"/>
              </a:spcAft>
              <a:buNone/>
            </a:pPr>
            <a:r>
              <a:rPr lang="en">
                <a:solidFill>
                  <a:schemeClr val="dk2"/>
                </a:solidFill>
              </a:rPr>
              <a:t>By cutting property taxes, the expectation is that counties will more heavily rely on local income tax (LIT)</a:t>
            </a:r>
            <a:endParaRPr>
              <a:solidFill>
                <a:schemeClr val="dk2"/>
              </a:solidFill>
            </a:endParaRPr>
          </a:p>
          <a:p>
            <a:pPr indent="0" lvl="0" marL="0" rtl="0" algn="l">
              <a:spcBef>
                <a:spcPts val="1200"/>
              </a:spcBef>
              <a:spcAft>
                <a:spcPts val="0"/>
              </a:spcAft>
              <a:buNone/>
            </a:pPr>
            <a:r>
              <a:rPr lang="en">
                <a:solidFill>
                  <a:schemeClr val="dk2"/>
                </a:solidFill>
              </a:rPr>
              <a:t>It also included limits for LIT used for debt repayment (as more of a county’s  LIT will be needed to provide basic services)</a:t>
            </a:r>
            <a:endParaRPr>
              <a:solidFill>
                <a:schemeClr val="dk2"/>
              </a:solidFill>
            </a:endParaRPr>
          </a:p>
          <a:p>
            <a:pPr indent="0" lvl="0" marL="0" rtl="0" algn="l">
              <a:spcBef>
                <a:spcPts val="1200"/>
              </a:spcBef>
              <a:spcAft>
                <a:spcPts val="1200"/>
              </a:spcAft>
              <a:buNone/>
            </a:pPr>
            <a:r>
              <a:t/>
            </a:r>
            <a:endParaRPr>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SEA 1 has affected this project</a:t>
            </a:r>
            <a:endParaRPr/>
          </a:p>
        </p:txBody>
      </p:sp>
      <p:sp>
        <p:nvSpPr>
          <p:cNvPr id="184" name="Google Shape;184;p28"/>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85" name="Google Shape;185;p28"/>
          <p:cNvSpPr txBox="1"/>
          <p:nvPr>
            <p:ph idx="2" type="body"/>
          </p:nvPr>
        </p:nvSpPr>
        <p:spPr>
          <a:xfrm>
            <a:off x="5174225" y="1003300"/>
            <a:ext cx="3374400" cy="36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523"/>
              <a:buNone/>
            </a:pPr>
            <a:r>
              <a:rPr lang="en" sz="1212">
                <a:solidFill>
                  <a:schemeClr val="dk2"/>
                </a:solidFill>
              </a:rPr>
              <a:t>Prior to SEA 1, County could have financed $243 mil for jail project by using almost half its total Local Income Tax for the next 20 years.</a:t>
            </a:r>
            <a:endParaRPr sz="1212">
              <a:solidFill>
                <a:schemeClr val="dk2"/>
              </a:solidFill>
            </a:endParaRPr>
          </a:p>
          <a:p>
            <a:pPr indent="0" lvl="0" marL="0" rtl="0" algn="l">
              <a:spcBef>
                <a:spcPts val="1200"/>
              </a:spcBef>
              <a:spcAft>
                <a:spcPts val="0"/>
              </a:spcAft>
              <a:buSzPts val="523"/>
              <a:buNone/>
            </a:pPr>
            <a:r>
              <a:rPr lang="en" sz="1212">
                <a:solidFill>
                  <a:schemeClr val="dk2"/>
                </a:solidFill>
              </a:rPr>
              <a:t>Under current law, County can only bond $19.3 mil for the next 2 years</a:t>
            </a:r>
            <a:endParaRPr sz="1212">
              <a:solidFill>
                <a:schemeClr val="dk2"/>
              </a:solidFill>
            </a:endParaRPr>
          </a:p>
          <a:p>
            <a:pPr indent="0" lvl="0" marL="0" rtl="0" algn="l">
              <a:spcBef>
                <a:spcPts val="1200"/>
              </a:spcBef>
              <a:spcAft>
                <a:spcPts val="0"/>
              </a:spcAft>
              <a:buSzPts val="523"/>
              <a:buNone/>
            </a:pPr>
            <a:r>
              <a:rPr lang="en" sz="1212">
                <a:solidFill>
                  <a:schemeClr val="dk2"/>
                </a:solidFill>
              </a:rPr>
              <a:t>County Council member David Henry likened this to “maxing out the county credit card for 20 years.”</a:t>
            </a:r>
            <a:endParaRPr sz="1212">
              <a:solidFill>
                <a:schemeClr val="dk2"/>
              </a:solidFill>
            </a:endParaRPr>
          </a:p>
          <a:p>
            <a:pPr indent="0" lvl="0" marL="0" rtl="0" algn="l">
              <a:spcBef>
                <a:spcPts val="1200"/>
              </a:spcBef>
              <a:spcAft>
                <a:spcPts val="0"/>
              </a:spcAft>
              <a:buSzPts val="523"/>
              <a:buNone/>
            </a:pPr>
            <a:r>
              <a:rPr lang="en" sz="1212">
                <a:solidFill>
                  <a:schemeClr val="dk2"/>
                </a:solidFill>
              </a:rPr>
              <a:t>Attempting to move forward with a $225 million project at this time completely hobbles our County’s ability to keep a balanced budget and provide basic services</a:t>
            </a:r>
            <a:endParaRPr sz="1212">
              <a:solidFill>
                <a:schemeClr val="dk2"/>
              </a:solidFill>
            </a:endParaRPr>
          </a:p>
          <a:p>
            <a:pPr indent="0" lvl="0" marL="0" rtl="0" algn="l">
              <a:spcBef>
                <a:spcPts val="1200"/>
              </a:spcBef>
              <a:spcAft>
                <a:spcPts val="1200"/>
              </a:spcAft>
              <a:buSzPts val="523"/>
              <a:buNone/>
            </a:pPr>
            <a:r>
              <a:t/>
            </a:r>
            <a:endParaRPr sz="717"/>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Hidden Costs</a:t>
            </a:r>
            <a:endParaRPr/>
          </a:p>
        </p:txBody>
      </p:sp>
      <p:sp>
        <p:nvSpPr>
          <p:cNvPr id="191" name="Google Shape;191;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17500" lvl="0" marL="457200" rtl="0" algn="l">
              <a:lnSpc>
                <a:spcPct val="150000"/>
              </a:lnSpc>
              <a:spcBef>
                <a:spcPts val="0"/>
              </a:spcBef>
              <a:spcAft>
                <a:spcPts val="0"/>
              </a:spcAft>
              <a:buClr>
                <a:srgbClr val="000000"/>
              </a:buClr>
              <a:buSzPts val="1400"/>
              <a:buChar char="●"/>
            </a:pPr>
            <a:r>
              <a:rPr lang="en" sz="1400">
                <a:solidFill>
                  <a:srgbClr val="000000"/>
                </a:solidFill>
              </a:rPr>
              <a:t>Interest totaling about $100 mil</a:t>
            </a:r>
            <a:endParaRPr sz="1400">
              <a:solidFill>
                <a:srgbClr val="000000"/>
              </a:solidFill>
            </a:endParaRPr>
          </a:p>
          <a:p>
            <a:pPr indent="-317500" lvl="0" marL="457200" rtl="0" algn="l">
              <a:lnSpc>
                <a:spcPct val="150000"/>
              </a:lnSpc>
              <a:spcBef>
                <a:spcPts val="0"/>
              </a:spcBef>
              <a:spcAft>
                <a:spcPts val="0"/>
              </a:spcAft>
              <a:buClr>
                <a:srgbClr val="000000"/>
              </a:buClr>
              <a:buSzPts val="1400"/>
              <a:buChar char="●"/>
            </a:pPr>
            <a:r>
              <a:rPr lang="en" sz="1400">
                <a:solidFill>
                  <a:srgbClr val="000000"/>
                </a:solidFill>
              </a:rPr>
              <a:t>Cost of demolishing or repurposing the Charlotte Zietlow building (unknown)</a:t>
            </a:r>
            <a:endParaRPr sz="1400">
              <a:solidFill>
                <a:srgbClr val="000000"/>
              </a:solidFill>
            </a:endParaRPr>
          </a:p>
          <a:p>
            <a:pPr indent="-317500" lvl="0" marL="457200" rtl="0" algn="l">
              <a:lnSpc>
                <a:spcPct val="150000"/>
              </a:lnSpc>
              <a:spcBef>
                <a:spcPts val="0"/>
              </a:spcBef>
              <a:spcAft>
                <a:spcPts val="0"/>
              </a:spcAft>
              <a:buClr>
                <a:srgbClr val="000000"/>
              </a:buClr>
              <a:buSzPts val="1400"/>
              <a:buChar char="●"/>
            </a:pPr>
            <a:r>
              <a:rPr lang="en" sz="1400">
                <a:solidFill>
                  <a:srgbClr val="000000"/>
                </a:solidFill>
              </a:rPr>
              <a:t>Increased maintenance and operating costs of a much larger facility with landscaping, parking lot</a:t>
            </a:r>
            <a:endParaRPr sz="1400">
              <a:solidFill>
                <a:srgbClr val="000000"/>
              </a:solidFill>
            </a:endParaRPr>
          </a:p>
          <a:p>
            <a:pPr indent="-317500" lvl="0" marL="457200" rtl="0" algn="l">
              <a:lnSpc>
                <a:spcPct val="150000"/>
              </a:lnSpc>
              <a:spcBef>
                <a:spcPts val="0"/>
              </a:spcBef>
              <a:spcAft>
                <a:spcPts val="0"/>
              </a:spcAft>
              <a:buClr>
                <a:srgbClr val="000000"/>
              </a:buClr>
              <a:buSzPts val="1400"/>
              <a:buChar char="●"/>
            </a:pPr>
            <a:r>
              <a:rPr lang="en" sz="1400">
                <a:solidFill>
                  <a:srgbClr val="000000"/>
                </a:solidFill>
              </a:rPr>
              <a:t>Economic impact of vacating downtown, effect on restaurants and local businesses which benefit from the presence of workers and citizens  </a:t>
            </a:r>
            <a:endParaRPr sz="1400">
              <a:solidFill>
                <a:srgbClr val="000000"/>
              </a:solidFill>
            </a:endParaRPr>
          </a:p>
          <a:p>
            <a:pPr indent="0" lvl="0" marL="0" rtl="0" algn="l">
              <a:spcBef>
                <a:spcPts val="0"/>
              </a:spcBef>
              <a:spcAft>
                <a:spcPts val="12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0"/>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As the project currently stands, the only way to fund it is through change to state tax law and/or a referendum put to voters.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1"/>
          <p:cNvSpPr txBox="1"/>
          <p:nvPr>
            <p:ph type="title"/>
          </p:nvPr>
        </p:nvSpPr>
        <p:spPr>
          <a:xfrm>
            <a:off x="729450" y="733950"/>
            <a:ext cx="7688400" cy="12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700"/>
              <a:t>Over</a:t>
            </a:r>
            <a:r>
              <a:rPr lang="en" sz="5700"/>
              <a:t> $300 million</a:t>
            </a:r>
            <a:endParaRPr sz="5700"/>
          </a:p>
        </p:txBody>
      </p:sp>
      <p:sp>
        <p:nvSpPr>
          <p:cNvPr id="202" name="Google Shape;202;p3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400"/>
              <a:t>What could our community do if that kind of money went to services?</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Hello!</a:t>
            </a:r>
            <a:endParaRPr/>
          </a:p>
        </p:txBody>
      </p:sp>
      <p:sp>
        <p:nvSpPr>
          <p:cNvPr id="94" name="Google Shape;94;p14"/>
          <p:cNvSpPr txBox="1"/>
          <p:nvPr>
            <p:ph idx="1" type="body"/>
          </p:nvPr>
        </p:nvSpPr>
        <p:spPr>
          <a:xfrm>
            <a:off x="729450" y="2078875"/>
            <a:ext cx="7954500" cy="21768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1800">
                <a:solidFill>
                  <a:schemeClr val="dk2"/>
                </a:solidFill>
              </a:rPr>
              <a:t>We are Care Not Cages, a grassroots organization </a:t>
            </a:r>
            <a:r>
              <a:rPr lang="en" sz="1800">
                <a:solidFill>
                  <a:schemeClr val="dk2"/>
                </a:solidFill>
              </a:rPr>
              <a:t>that has been fighting the current jail proposal since 2022. Our core value is that we believe communities are best served by Care, not Cages - hence the name! How that manifests in Monroe County’s specific moment is that we believe our county should renovate the existing jail and invest in community-based substance use treatment, our collective physical and mental health, housing, and transportation instead of a massive new jail. </a:t>
            </a:r>
            <a:endParaRPr sz="1800">
              <a:solidFill>
                <a:schemeClr val="dk2"/>
              </a:solidFill>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2"/>
          <p:cNvSpPr txBox="1"/>
          <p:nvPr>
            <p:ph type="title"/>
          </p:nvPr>
        </p:nvSpPr>
        <p:spPr>
          <a:xfrm>
            <a:off x="727800" y="532875"/>
            <a:ext cx="7688400" cy="7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900"/>
              <a:t>Over $300 million</a:t>
            </a:r>
            <a:endParaRPr sz="3900"/>
          </a:p>
        </p:txBody>
      </p:sp>
      <p:sp>
        <p:nvSpPr>
          <p:cNvPr id="208" name="Google Shape;208;p32"/>
          <p:cNvSpPr txBox="1"/>
          <p:nvPr>
            <p:ph idx="1" type="body"/>
          </p:nvPr>
        </p:nvSpPr>
        <p:spPr>
          <a:xfrm>
            <a:off x="1714050" y="1312275"/>
            <a:ext cx="6914400" cy="26034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None/>
            </a:pPr>
            <a:r>
              <a:rPr b="1" lang="en" sz="3002"/>
              <a:t>Annual Expenses:</a:t>
            </a:r>
            <a:endParaRPr b="1" sz="3002"/>
          </a:p>
          <a:p>
            <a:pPr indent="0" lvl="0" marL="457200" rtl="0" algn="l">
              <a:spcBef>
                <a:spcPts val="1200"/>
              </a:spcBef>
              <a:spcAft>
                <a:spcPts val="0"/>
              </a:spcAft>
              <a:buNone/>
            </a:pPr>
            <a:r>
              <a:rPr lang="en" sz="3002"/>
              <a:t>Beacon (Shalom, Crawford, Friend’s Place, </a:t>
            </a:r>
            <a:r>
              <a:rPr lang="en" sz="3002"/>
              <a:t>Rapid</a:t>
            </a:r>
            <a:r>
              <a:rPr lang="en" sz="3002"/>
              <a:t> Rehousing): $2,956,137 (0.98%)</a:t>
            </a:r>
            <a:endParaRPr sz="3002"/>
          </a:p>
          <a:p>
            <a:pPr indent="0" lvl="0" marL="457200" rtl="0" algn="l">
              <a:spcBef>
                <a:spcPts val="1200"/>
              </a:spcBef>
              <a:spcAft>
                <a:spcPts val="0"/>
              </a:spcAft>
              <a:buNone/>
            </a:pPr>
            <a:r>
              <a:rPr lang="en" sz="3002"/>
              <a:t>Mother Hubbards Cupboard: $630,413 (0.2%)</a:t>
            </a:r>
            <a:endParaRPr sz="3002"/>
          </a:p>
          <a:p>
            <a:pPr indent="0" lvl="0" marL="457200" rtl="0" algn="l">
              <a:spcBef>
                <a:spcPts val="1200"/>
              </a:spcBef>
              <a:spcAft>
                <a:spcPts val="0"/>
              </a:spcAft>
              <a:buNone/>
            </a:pPr>
            <a:r>
              <a:rPr lang="en" sz="3002"/>
              <a:t>New Leaf, New Life: $147,341 (0.04%)</a:t>
            </a:r>
            <a:endParaRPr sz="3002"/>
          </a:p>
          <a:p>
            <a:pPr indent="0" lvl="0" marL="457200" rtl="0" algn="l">
              <a:spcBef>
                <a:spcPts val="1200"/>
              </a:spcBef>
              <a:spcAft>
                <a:spcPts val="0"/>
              </a:spcAft>
              <a:buNone/>
            </a:pPr>
            <a:r>
              <a:rPr lang="en" sz="3002"/>
              <a:t>Middle Way House: $2,531,078 (0.84%)</a:t>
            </a:r>
            <a:endParaRPr sz="3002"/>
          </a:p>
          <a:p>
            <a:pPr indent="0" lvl="0" marL="457200" rtl="0" algn="l">
              <a:spcBef>
                <a:spcPts val="1200"/>
              </a:spcBef>
              <a:spcAft>
                <a:spcPts val="0"/>
              </a:spcAft>
              <a:buNone/>
            </a:pPr>
            <a:r>
              <a:rPr lang="en" sz="3002"/>
              <a:t>Indiana Recovery Alliance: $744,157 (0.24%)</a:t>
            </a:r>
            <a:endParaRPr sz="3002"/>
          </a:p>
          <a:p>
            <a:pPr indent="0" lvl="0" marL="0" rtl="0" algn="l">
              <a:spcBef>
                <a:spcPts val="1200"/>
              </a:spcBef>
              <a:spcAft>
                <a:spcPts val="0"/>
              </a:spcAft>
              <a:buNone/>
            </a:pPr>
            <a:r>
              <a:t/>
            </a:r>
            <a:endParaRPr sz="2400"/>
          </a:p>
          <a:p>
            <a:pPr indent="0" lvl="0" marL="0" rtl="0" algn="l">
              <a:spcBef>
                <a:spcPts val="1200"/>
              </a:spcBef>
              <a:spcAft>
                <a:spcPts val="1200"/>
              </a:spcAft>
              <a:buNone/>
            </a:pPr>
            <a:r>
              <a:t/>
            </a:r>
            <a:endParaRPr sz="2400"/>
          </a:p>
        </p:txBody>
      </p:sp>
      <p:sp>
        <p:nvSpPr>
          <p:cNvPr id="209" name="Google Shape;209;p32"/>
          <p:cNvSpPr txBox="1"/>
          <p:nvPr/>
        </p:nvSpPr>
        <p:spPr>
          <a:xfrm>
            <a:off x="727800" y="3498675"/>
            <a:ext cx="78990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solidFill>
                  <a:schemeClr val="lt1"/>
                </a:solidFill>
                <a:latin typeface="Lato"/>
                <a:ea typeface="Lato"/>
                <a:cs typeface="Lato"/>
                <a:sym typeface="Lato"/>
              </a:rPr>
              <a:t>T</a:t>
            </a:r>
            <a:r>
              <a:rPr lang="en">
                <a:solidFill>
                  <a:schemeClr val="lt1"/>
                </a:solidFill>
                <a:latin typeface="Lato"/>
                <a:ea typeface="Lato"/>
                <a:cs typeface="Lato"/>
                <a:sym typeface="Lato"/>
              </a:rPr>
              <a:t>he $163 million savings between a new jail and renovation could fully fund these five organizations for twenty-three years!</a:t>
            </a:r>
            <a:endParaRPr>
              <a:solidFill>
                <a:schemeClr val="accen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People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4"/>
          <p:cNvSpPr txBox="1"/>
          <p:nvPr>
            <p:ph type="title"/>
          </p:nvPr>
        </p:nvSpPr>
        <p:spPr>
          <a:xfrm>
            <a:off x="813600" y="1318650"/>
            <a:ext cx="76041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County Government</a:t>
            </a:r>
            <a:endParaRPr/>
          </a:p>
        </p:txBody>
      </p:sp>
      <p:sp>
        <p:nvSpPr>
          <p:cNvPr id="220" name="Google Shape;220;p34"/>
          <p:cNvSpPr txBox="1"/>
          <p:nvPr>
            <p:ph idx="1" type="body"/>
          </p:nvPr>
        </p:nvSpPr>
        <p:spPr>
          <a:xfrm>
            <a:off x="813600" y="2078875"/>
            <a:ext cx="3264300" cy="2475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a:solidFill>
                  <a:schemeClr val="dk2"/>
                </a:solidFill>
              </a:rPr>
              <a:t>County Council</a:t>
            </a:r>
            <a:r>
              <a:rPr lang="en">
                <a:solidFill>
                  <a:schemeClr val="dk2"/>
                </a:solidFill>
              </a:rPr>
              <a:t> - Approves budgets, handles county money</a:t>
            </a:r>
            <a:endParaRPr>
              <a:solidFill>
                <a:schemeClr val="dk2"/>
              </a:solidFill>
            </a:endParaRPr>
          </a:p>
          <a:p>
            <a:pPr indent="-304958" lvl="0" marL="457200" rtl="0" algn="l">
              <a:lnSpc>
                <a:spcPct val="115000"/>
              </a:lnSpc>
              <a:spcBef>
                <a:spcPts val="1200"/>
              </a:spcBef>
              <a:spcAft>
                <a:spcPts val="0"/>
              </a:spcAft>
              <a:buClr>
                <a:schemeClr val="dk2"/>
              </a:buClr>
              <a:buSzPct val="100000"/>
              <a:buChar char="●"/>
            </a:pPr>
            <a:r>
              <a:rPr lang="en">
                <a:solidFill>
                  <a:schemeClr val="dk2"/>
                </a:solidFill>
              </a:rPr>
              <a:t>Peter Iversen (President Pro Tempore, District 1)</a:t>
            </a:r>
            <a:endParaRPr>
              <a:solidFill>
                <a:schemeClr val="dk2"/>
              </a:solidFill>
            </a:endParaRPr>
          </a:p>
          <a:p>
            <a:pPr indent="-304958" lvl="0" marL="457200" rtl="0" algn="l">
              <a:lnSpc>
                <a:spcPct val="115000"/>
              </a:lnSpc>
              <a:spcBef>
                <a:spcPts val="0"/>
              </a:spcBef>
              <a:spcAft>
                <a:spcPts val="0"/>
              </a:spcAft>
              <a:buClr>
                <a:schemeClr val="dk2"/>
              </a:buClr>
              <a:buSzPct val="100000"/>
              <a:buChar char="●"/>
            </a:pPr>
            <a:r>
              <a:rPr lang="en">
                <a:solidFill>
                  <a:schemeClr val="dk2"/>
                </a:solidFill>
              </a:rPr>
              <a:t>Kate Wiltz (District 2)</a:t>
            </a:r>
            <a:endParaRPr>
              <a:solidFill>
                <a:schemeClr val="dk2"/>
              </a:solidFill>
            </a:endParaRPr>
          </a:p>
          <a:p>
            <a:pPr indent="-304958" lvl="0" marL="457200" rtl="0" algn="l">
              <a:lnSpc>
                <a:spcPct val="115000"/>
              </a:lnSpc>
              <a:spcBef>
                <a:spcPts val="0"/>
              </a:spcBef>
              <a:spcAft>
                <a:spcPts val="0"/>
              </a:spcAft>
              <a:buClr>
                <a:schemeClr val="dk2"/>
              </a:buClr>
              <a:buSzPct val="100000"/>
              <a:buChar char="●"/>
            </a:pPr>
            <a:r>
              <a:rPr lang="en">
                <a:solidFill>
                  <a:schemeClr val="dk2"/>
                </a:solidFill>
              </a:rPr>
              <a:t>Marty Hawk (District 3)</a:t>
            </a:r>
            <a:endParaRPr>
              <a:solidFill>
                <a:schemeClr val="dk2"/>
              </a:solidFill>
            </a:endParaRPr>
          </a:p>
          <a:p>
            <a:pPr indent="-304958" lvl="0" marL="457200" rtl="0" algn="l">
              <a:lnSpc>
                <a:spcPct val="115000"/>
              </a:lnSpc>
              <a:spcBef>
                <a:spcPts val="0"/>
              </a:spcBef>
              <a:spcAft>
                <a:spcPts val="0"/>
              </a:spcAft>
              <a:buClr>
                <a:schemeClr val="dk2"/>
              </a:buClr>
              <a:buSzPct val="100000"/>
              <a:buChar char="●"/>
            </a:pPr>
            <a:r>
              <a:rPr lang="en">
                <a:solidFill>
                  <a:schemeClr val="dk2"/>
                </a:solidFill>
              </a:rPr>
              <a:t>Jennifer Crossley (President, District 4)</a:t>
            </a:r>
            <a:endParaRPr>
              <a:solidFill>
                <a:schemeClr val="dk2"/>
              </a:solidFill>
            </a:endParaRPr>
          </a:p>
          <a:p>
            <a:pPr indent="-304958" lvl="0" marL="457200" rtl="0" algn="l">
              <a:lnSpc>
                <a:spcPct val="115000"/>
              </a:lnSpc>
              <a:spcBef>
                <a:spcPts val="0"/>
              </a:spcBef>
              <a:spcAft>
                <a:spcPts val="0"/>
              </a:spcAft>
              <a:buClr>
                <a:schemeClr val="dk2"/>
              </a:buClr>
              <a:buSzPct val="100000"/>
              <a:buChar char="●"/>
            </a:pPr>
            <a:r>
              <a:rPr lang="en">
                <a:solidFill>
                  <a:schemeClr val="dk2"/>
                </a:solidFill>
              </a:rPr>
              <a:t>Trent Deckard (at-large)</a:t>
            </a:r>
            <a:endParaRPr>
              <a:solidFill>
                <a:schemeClr val="dk2"/>
              </a:solidFill>
            </a:endParaRPr>
          </a:p>
          <a:p>
            <a:pPr indent="-304958" lvl="0" marL="457200" rtl="0" algn="l">
              <a:lnSpc>
                <a:spcPct val="115000"/>
              </a:lnSpc>
              <a:spcBef>
                <a:spcPts val="0"/>
              </a:spcBef>
              <a:spcAft>
                <a:spcPts val="0"/>
              </a:spcAft>
              <a:buClr>
                <a:schemeClr val="dk2"/>
              </a:buClr>
              <a:buSzPct val="100000"/>
              <a:buChar char="●"/>
            </a:pPr>
            <a:r>
              <a:rPr lang="en">
                <a:solidFill>
                  <a:schemeClr val="dk2"/>
                </a:solidFill>
              </a:rPr>
              <a:t>Liz Feitl (at-large)</a:t>
            </a:r>
            <a:endParaRPr>
              <a:solidFill>
                <a:schemeClr val="dk2"/>
              </a:solidFill>
            </a:endParaRPr>
          </a:p>
          <a:p>
            <a:pPr indent="-304958" lvl="0" marL="457200" rtl="0" algn="l">
              <a:lnSpc>
                <a:spcPct val="115000"/>
              </a:lnSpc>
              <a:spcBef>
                <a:spcPts val="0"/>
              </a:spcBef>
              <a:spcAft>
                <a:spcPts val="0"/>
              </a:spcAft>
              <a:buClr>
                <a:schemeClr val="dk2"/>
              </a:buClr>
              <a:buSzPct val="100000"/>
              <a:buChar char="●"/>
            </a:pPr>
            <a:r>
              <a:rPr lang="en">
                <a:solidFill>
                  <a:schemeClr val="dk2"/>
                </a:solidFill>
              </a:rPr>
              <a:t>David Henry (at large)</a:t>
            </a:r>
            <a:endParaRPr>
              <a:solidFill>
                <a:schemeClr val="dk2"/>
              </a:solidFill>
            </a:endParaRPr>
          </a:p>
          <a:p>
            <a:pPr indent="0" lvl="0" marL="0" rtl="0" algn="l">
              <a:spcBef>
                <a:spcPts val="1200"/>
              </a:spcBef>
              <a:spcAft>
                <a:spcPts val="1200"/>
              </a:spcAft>
              <a:buNone/>
            </a:pPr>
            <a:r>
              <a:t/>
            </a:r>
            <a:endParaRPr/>
          </a:p>
        </p:txBody>
      </p:sp>
      <p:sp>
        <p:nvSpPr>
          <p:cNvPr id="221" name="Google Shape;221;p34"/>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a:solidFill>
                  <a:schemeClr val="dk2"/>
                </a:solidFill>
              </a:rPr>
              <a:t>County Commissioners </a:t>
            </a:r>
            <a:r>
              <a:rPr lang="en" sz="1200">
                <a:solidFill>
                  <a:schemeClr val="dk2"/>
                </a:solidFill>
              </a:rPr>
              <a:t>- Administrative and policy tasks, authorize contracts, maintain County property, appoint board and commission positions</a:t>
            </a:r>
            <a:endParaRPr sz="1200">
              <a:solidFill>
                <a:schemeClr val="dk2"/>
              </a:solidFill>
            </a:endParaRPr>
          </a:p>
          <a:p>
            <a:pPr indent="-304800" lvl="0" marL="457200" rtl="0" algn="l">
              <a:spcBef>
                <a:spcPts val="1200"/>
              </a:spcBef>
              <a:spcAft>
                <a:spcPts val="0"/>
              </a:spcAft>
              <a:buClr>
                <a:schemeClr val="dk2"/>
              </a:buClr>
              <a:buSzPts val="1200"/>
              <a:buChar char="●"/>
            </a:pPr>
            <a:r>
              <a:rPr lang="en" sz="1200">
                <a:solidFill>
                  <a:schemeClr val="dk2"/>
                </a:solidFill>
              </a:rPr>
              <a:t>Lee Jones (District 1)</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Julie Thomas (President, District 2)</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Jody Madeira (District 3)</a:t>
            </a:r>
            <a:endParaRPr sz="1200">
              <a:solidFill>
                <a:schemeClr val="dk2"/>
              </a:solidFill>
            </a:endParaRPr>
          </a:p>
        </p:txBody>
      </p:sp>
      <p:sp>
        <p:nvSpPr>
          <p:cNvPr id="222" name="Google Shape;222;p34"/>
          <p:cNvSpPr txBox="1"/>
          <p:nvPr/>
        </p:nvSpPr>
        <p:spPr>
          <a:xfrm>
            <a:off x="2137800" y="4487350"/>
            <a:ext cx="48684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2"/>
                </a:solidFill>
                <a:latin typeface="Lato"/>
                <a:ea typeface="Lato"/>
                <a:cs typeface="Lato"/>
                <a:sym typeface="Lato"/>
              </a:rPr>
              <a:t>Find your district at in.gov/counties/monroe</a:t>
            </a:r>
            <a:endParaRPr sz="1300">
              <a:solidFill>
                <a:schemeClr val="dk2"/>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Current Positions</a:t>
            </a:r>
            <a:endParaRPr/>
          </a:p>
        </p:txBody>
      </p:sp>
      <p:sp>
        <p:nvSpPr>
          <p:cNvPr id="228" name="Google Shape;228;p3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2"/>
                </a:solidFill>
              </a:rPr>
              <a:t>County Council</a:t>
            </a:r>
            <a:r>
              <a:rPr lang="en">
                <a:solidFill>
                  <a:schemeClr val="dk2"/>
                </a:solidFill>
              </a:rPr>
              <a:t> is aware there is no way to pay for project as things currently are</a:t>
            </a:r>
            <a:endParaRPr>
              <a:solidFill>
                <a:schemeClr val="dk2"/>
              </a:solidFill>
            </a:endParaRPr>
          </a:p>
          <a:p>
            <a:pPr indent="0" lvl="0" marL="0" rtl="0" algn="l">
              <a:spcBef>
                <a:spcPts val="1200"/>
              </a:spcBef>
              <a:spcAft>
                <a:spcPts val="0"/>
              </a:spcAft>
              <a:buNone/>
            </a:pPr>
            <a:r>
              <a:rPr lang="en">
                <a:solidFill>
                  <a:schemeClr val="dk2"/>
                </a:solidFill>
              </a:rPr>
              <a:t>In meetings, they have all expressed reservations with the plans but have been </a:t>
            </a:r>
            <a:r>
              <a:rPr lang="en">
                <a:solidFill>
                  <a:schemeClr val="dk2"/>
                </a:solidFill>
              </a:rPr>
              <a:t>hesitant</a:t>
            </a:r>
            <a:r>
              <a:rPr lang="en">
                <a:solidFill>
                  <a:schemeClr val="dk2"/>
                </a:solidFill>
              </a:rPr>
              <a:t> to take a public stand </a:t>
            </a:r>
            <a:endParaRPr>
              <a:solidFill>
                <a:schemeClr val="dk2"/>
              </a:solidFill>
            </a:endParaRPr>
          </a:p>
          <a:p>
            <a:pPr indent="0" lvl="0" marL="0" rtl="0" algn="l">
              <a:spcBef>
                <a:spcPts val="1200"/>
              </a:spcBef>
              <a:spcAft>
                <a:spcPts val="1200"/>
              </a:spcAft>
              <a:buNone/>
            </a:pPr>
            <a:r>
              <a:rPr lang="en">
                <a:solidFill>
                  <a:schemeClr val="dk2"/>
                </a:solidFill>
              </a:rPr>
              <a:t>Council has less power, but could still choose to not fund a Commission-approved project</a:t>
            </a:r>
            <a:endParaRPr>
              <a:solidFill>
                <a:schemeClr val="dk2"/>
              </a:solidFill>
            </a:endParaRPr>
          </a:p>
        </p:txBody>
      </p:sp>
      <p:sp>
        <p:nvSpPr>
          <p:cNvPr id="229" name="Google Shape;229;p3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2"/>
                </a:solidFill>
              </a:rPr>
              <a:t>County Commissioners</a:t>
            </a:r>
            <a:r>
              <a:rPr lang="en">
                <a:solidFill>
                  <a:schemeClr val="dk2"/>
                </a:solidFill>
              </a:rPr>
              <a:t> are the main force driving the jail project</a:t>
            </a:r>
            <a:endParaRPr>
              <a:solidFill>
                <a:schemeClr val="dk2"/>
              </a:solidFill>
            </a:endParaRPr>
          </a:p>
          <a:p>
            <a:pPr indent="0" lvl="0" marL="0" rtl="0" algn="l">
              <a:spcBef>
                <a:spcPts val="1200"/>
              </a:spcBef>
              <a:spcAft>
                <a:spcPts val="0"/>
              </a:spcAft>
              <a:buNone/>
            </a:pPr>
            <a:r>
              <a:rPr lang="en">
                <a:solidFill>
                  <a:schemeClr val="dk2"/>
                </a:solidFill>
              </a:rPr>
              <a:t>The Commissioners have the power to approve projects and contracts and keep pushing forward (approved schematic design on Sept 4)</a:t>
            </a:r>
            <a:endParaRPr>
              <a:solidFill>
                <a:schemeClr val="dk2"/>
              </a:solidFill>
            </a:endParaRPr>
          </a:p>
          <a:p>
            <a:pPr indent="0" lvl="0" marL="0" rtl="0" algn="l">
              <a:spcBef>
                <a:spcPts val="1200"/>
              </a:spcBef>
              <a:spcAft>
                <a:spcPts val="1200"/>
              </a:spcAft>
              <a:buNone/>
            </a:pPr>
            <a:r>
              <a:rPr lang="en">
                <a:solidFill>
                  <a:schemeClr val="dk2"/>
                </a:solidFill>
              </a:rPr>
              <a:t>They seem to be relying on the possibility for a change to SEA 1, which is not likely</a:t>
            </a:r>
            <a:endParaRPr>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6"/>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Sheriff Ruben Marté</a:t>
            </a:r>
            <a:endParaRPr/>
          </a:p>
        </p:txBody>
      </p:sp>
      <p:sp>
        <p:nvSpPr>
          <p:cNvPr id="235" name="Google Shape;235;p36"/>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2"/>
                </a:solidFill>
              </a:rPr>
              <a:t>Since taking office, he’s made many repairs to the jail and has kept numbers below capacity</a:t>
            </a:r>
            <a:endParaRPr>
              <a:solidFill>
                <a:schemeClr val="dk2"/>
              </a:solidFill>
            </a:endParaRPr>
          </a:p>
          <a:p>
            <a:pPr indent="0" lvl="0" marL="0" rtl="0" algn="l">
              <a:spcBef>
                <a:spcPts val="1200"/>
              </a:spcBef>
              <a:spcAft>
                <a:spcPts val="0"/>
              </a:spcAft>
              <a:buNone/>
            </a:pPr>
            <a:r>
              <a:rPr lang="en">
                <a:solidFill>
                  <a:schemeClr val="dk2"/>
                </a:solidFill>
              </a:rPr>
              <a:t>He has been quoted as saying that he does not wish to incarcerate more people and wants a larger jail for more programming space (which is not in line with plans)</a:t>
            </a:r>
            <a:endParaRPr>
              <a:solidFill>
                <a:schemeClr val="dk2"/>
              </a:solidFill>
            </a:endParaRPr>
          </a:p>
          <a:p>
            <a:pPr indent="0" lvl="0" marL="0" rtl="0" algn="l">
              <a:spcBef>
                <a:spcPts val="1200"/>
              </a:spcBef>
              <a:spcAft>
                <a:spcPts val="1200"/>
              </a:spcAft>
              <a:buNone/>
            </a:pPr>
            <a:r>
              <a:rPr lang="en">
                <a:solidFill>
                  <a:schemeClr val="dk2"/>
                </a:solidFill>
              </a:rPr>
              <a:t>He has been publicly advocating for a new facility</a:t>
            </a:r>
            <a:endParaRPr>
              <a:solidFill>
                <a:schemeClr val="dk2"/>
              </a:solidFill>
            </a:endParaRPr>
          </a:p>
        </p:txBody>
      </p:sp>
      <p:sp>
        <p:nvSpPr>
          <p:cNvPr id="236" name="Google Shape;236;p36"/>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Began serving in 2023</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Current Coalition-building</a:t>
            </a:r>
            <a:endParaRPr/>
          </a:p>
        </p:txBody>
      </p:sp>
      <p:sp>
        <p:nvSpPr>
          <p:cNvPr id="242" name="Google Shape;242;p37"/>
          <p:cNvSpPr txBox="1"/>
          <p:nvPr>
            <p:ph idx="1" type="body"/>
          </p:nvPr>
        </p:nvSpPr>
        <p:spPr>
          <a:xfrm>
            <a:off x="729450" y="2078875"/>
            <a:ext cx="7688700" cy="2366100"/>
          </a:xfrm>
          <a:prstGeom prst="rect">
            <a:avLst/>
          </a:prstGeom>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Clr>
                <a:schemeClr val="dk2"/>
              </a:buClr>
              <a:buSzPts val="1400"/>
              <a:buChar char="●"/>
            </a:pPr>
            <a:r>
              <a:rPr lang="en" sz="1400">
                <a:solidFill>
                  <a:schemeClr val="dk2"/>
                </a:solidFill>
              </a:rPr>
              <a:t>New Leaf New Life authored a statement in </a:t>
            </a:r>
            <a:r>
              <a:rPr lang="en" sz="1400">
                <a:solidFill>
                  <a:schemeClr val="dk2"/>
                </a:solidFill>
              </a:rPr>
              <a:t>opposition</a:t>
            </a:r>
            <a:r>
              <a:rPr lang="en" sz="1400">
                <a:solidFill>
                  <a:schemeClr val="dk2"/>
                </a:solidFill>
              </a:rPr>
              <a:t> to the jail project</a:t>
            </a:r>
            <a:endParaRPr sz="1400">
              <a:solidFill>
                <a:schemeClr val="dk2"/>
              </a:solidFill>
            </a:endParaRPr>
          </a:p>
          <a:p>
            <a:pPr indent="-317500" lvl="0" marL="457200" rtl="0" algn="l">
              <a:lnSpc>
                <a:spcPct val="150000"/>
              </a:lnSpc>
              <a:spcBef>
                <a:spcPts val="0"/>
              </a:spcBef>
              <a:spcAft>
                <a:spcPts val="0"/>
              </a:spcAft>
              <a:buClr>
                <a:schemeClr val="dk2"/>
              </a:buClr>
              <a:buSzPts val="1400"/>
              <a:buChar char="●"/>
            </a:pPr>
            <a:r>
              <a:rPr lang="en" sz="1400">
                <a:solidFill>
                  <a:schemeClr val="dk2"/>
                </a:solidFill>
              </a:rPr>
              <a:t>12 organizations have signed on in support</a:t>
            </a:r>
            <a:endParaRPr sz="1400">
              <a:solidFill>
                <a:schemeClr val="dk2"/>
              </a:solidFill>
            </a:endParaRPr>
          </a:p>
          <a:p>
            <a:pPr indent="-317500" lvl="0" marL="457200" rtl="0" algn="l">
              <a:lnSpc>
                <a:spcPct val="150000"/>
              </a:lnSpc>
              <a:spcBef>
                <a:spcPts val="0"/>
              </a:spcBef>
              <a:spcAft>
                <a:spcPts val="0"/>
              </a:spcAft>
              <a:buClr>
                <a:schemeClr val="dk2"/>
              </a:buClr>
              <a:buSzPts val="1400"/>
              <a:buChar char="●"/>
            </a:pPr>
            <a:r>
              <a:rPr lang="en" sz="1400">
                <a:solidFill>
                  <a:schemeClr val="dk2"/>
                </a:solidFill>
              </a:rPr>
              <a:t>Presented to the County Council at July 22 meeting</a:t>
            </a:r>
            <a:endParaRPr sz="1400">
              <a:solidFill>
                <a:schemeClr val="dk2"/>
              </a:solidFill>
            </a:endParaRPr>
          </a:p>
          <a:p>
            <a:pPr indent="-317500" lvl="0" marL="457200" rtl="0" algn="l">
              <a:lnSpc>
                <a:spcPct val="150000"/>
              </a:lnSpc>
              <a:spcBef>
                <a:spcPts val="0"/>
              </a:spcBef>
              <a:spcAft>
                <a:spcPts val="0"/>
              </a:spcAft>
              <a:buClr>
                <a:srgbClr val="000000"/>
              </a:buClr>
              <a:buSzPts val="1400"/>
              <a:buChar char="●"/>
            </a:pPr>
            <a:r>
              <a:rPr lang="en" sz="1400">
                <a:solidFill>
                  <a:srgbClr val="000000"/>
                </a:solidFill>
              </a:rPr>
              <a:t>“Evidence-based research has proven that new jails do not solve the systemic issues driving incarceration in our area — including poverty, lack of affordable housing, and untreated mental health or substance use disorders. [...] Expanding the jail [does] not reduce recidivism or improve community safety — but investing in services like ours does.”</a:t>
            </a:r>
            <a:endParaRPr sz="1400">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a:t>
            </a:r>
            <a:endParaRPr/>
          </a:p>
        </p:txBody>
      </p:sp>
      <p:sp>
        <p:nvSpPr>
          <p:cNvPr id="248" name="Google Shape;248;p3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2"/>
                </a:solidFill>
              </a:rPr>
              <a:t>We have a say in what happens in our community!</a:t>
            </a:r>
            <a:endParaRPr>
              <a:solidFill>
                <a:schemeClr val="dk2"/>
              </a:solidFill>
            </a:endParaRPr>
          </a:p>
          <a:p>
            <a:pPr indent="0" lvl="0" marL="0" rtl="0" algn="l">
              <a:spcBef>
                <a:spcPts val="1200"/>
              </a:spcBef>
              <a:spcAft>
                <a:spcPts val="0"/>
              </a:spcAft>
              <a:buNone/>
            </a:pPr>
            <a:r>
              <a:rPr lang="en">
                <a:solidFill>
                  <a:schemeClr val="dk2"/>
                </a:solidFill>
              </a:rPr>
              <a:t>Our Commissioners, Council, and Sheriff WORK FOR US.</a:t>
            </a:r>
            <a:endParaRPr>
              <a:solidFill>
                <a:schemeClr val="dk2"/>
              </a:solidFill>
            </a:endParaRPr>
          </a:p>
          <a:p>
            <a:pPr indent="0" lvl="0" marL="0" rtl="0" algn="l">
              <a:spcBef>
                <a:spcPts val="1200"/>
              </a:spcBef>
              <a:spcAft>
                <a:spcPts val="1200"/>
              </a:spcAft>
              <a:buNone/>
            </a:pPr>
            <a:r>
              <a:rPr lang="en">
                <a:solidFill>
                  <a:schemeClr val="dk2"/>
                </a:solidFill>
              </a:rPr>
              <a:t>These buildings are OURS, this money is OURS, what our community could look like moving into the future is for US to decide. </a:t>
            </a:r>
            <a:endParaRPr>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now?</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Ideally…</a:t>
            </a:r>
            <a:endParaRPr/>
          </a:p>
        </p:txBody>
      </p:sp>
      <p:sp>
        <p:nvSpPr>
          <p:cNvPr id="259" name="Google Shape;259;p4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rgbClr val="000000"/>
              </a:buClr>
              <a:buSzPts val="1400"/>
              <a:buChar char="●"/>
            </a:pPr>
            <a:r>
              <a:rPr lang="en" sz="1400">
                <a:solidFill>
                  <a:srgbClr val="000000"/>
                </a:solidFill>
              </a:rPr>
              <a:t>Renovate the existing jail for an estimated $62 million</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Maintain it and continue to meet the standards of CRIPA (Civil Rights of Institutionalized Persons Act)</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Change policy to divert people from jail: eliminate stringent and punitive probation requirements, reduce drug testing, increase use of release on recognizance</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Invest in housing, mental health and substance use treatment, and the services which actually keep our community safer (and are far more cost-effective)</a:t>
            </a:r>
            <a:endParaRPr sz="1400">
              <a:solidFill>
                <a:srgbClr val="000000"/>
              </a:solidFill>
            </a:endParaRPr>
          </a:p>
          <a:p>
            <a:pPr indent="0" lvl="0" marL="0" rtl="0" algn="l">
              <a:spcBef>
                <a:spcPts val="0"/>
              </a:spcBef>
              <a:spcAft>
                <a:spcPts val="12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to take action</a:t>
            </a:r>
            <a:endParaRPr/>
          </a:p>
        </p:txBody>
      </p:sp>
      <p:sp>
        <p:nvSpPr>
          <p:cNvPr id="265" name="Google Shape;265;p41"/>
          <p:cNvSpPr txBox="1"/>
          <p:nvPr>
            <p:ph idx="1" type="body"/>
          </p:nvPr>
        </p:nvSpPr>
        <p:spPr>
          <a:xfrm>
            <a:off x="729450" y="1853850"/>
            <a:ext cx="7688700" cy="302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2"/>
                </a:solidFill>
              </a:rPr>
              <a:t>Put massive public pressure on the Commissioners. They are the primary driving force approving the contracts and pushing the project forward.</a:t>
            </a:r>
            <a:endParaRPr>
              <a:solidFill>
                <a:schemeClr val="dk2"/>
              </a:solidFill>
            </a:endParaRPr>
          </a:p>
          <a:p>
            <a:pPr indent="0" lvl="0" marL="0" rtl="0" algn="l">
              <a:spcBef>
                <a:spcPts val="1200"/>
              </a:spcBef>
              <a:spcAft>
                <a:spcPts val="0"/>
              </a:spcAft>
              <a:buNone/>
            </a:pPr>
            <a:r>
              <a:rPr lang="en">
                <a:solidFill>
                  <a:schemeClr val="dk2"/>
                </a:solidFill>
              </a:rPr>
              <a:t>Put massive public pressure on the Council. They can choose not to fund a project or contract approved by the Commission. </a:t>
            </a:r>
            <a:endParaRPr>
              <a:solidFill>
                <a:schemeClr val="dk2"/>
              </a:solidFill>
            </a:endParaRPr>
          </a:p>
          <a:p>
            <a:pPr indent="0" lvl="0" marL="0" rtl="0" algn="l">
              <a:spcBef>
                <a:spcPts val="1200"/>
              </a:spcBef>
              <a:spcAft>
                <a:spcPts val="0"/>
              </a:spcAft>
              <a:buNone/>
            </a:pPr>
            <a:r>
              <a:rPr lang="en">
                <a:solidFill>
                  <a:schemeClr val="dk2"/>
                </a:solidFill>
              </a:rPr>
              <a:t>Go to Council and Commission meetings and make public comments</a:t>
            </a:r>
            <a:endParaRPr>
              <a:solidFill>
                <a:schemeClr val="dk2"/>
              </a:solidFill>
            </a:endParaRPr>
          </a:p>
          <a:p>
            <a:pPr indent="0" lvl="0" marL="0" rtl="0" algn="l">
              <a:spcBef>
                <a:spcPts val="1200"/>
              </a:spcBef>
              <a:spcAft>
                <a:spcPts val="0"/>
              </a:spcAft>
              <a:buNone/>
            </a:pPr>
            <a:r>
              <a:rPr lang="en">
                <a:solidFill>
                  <a:schemeClr val="dk2"/>
                </a:solidFill>
              </a:rPr>
              <a:t>Talk to your friends and neighbors, write op-eds, change the public conversation</a:t>
            </a:r>
            <a:endParaRPr>
              <a:solidFill>
                <a:schemeClr val="dk2"/>
              </a:solidFill>
            </a:endParaRPr>
          </a:p>
          <a:p>
            <a:pPr indent="0" lvl="0" marL="0" rtl="0" algn="l">
              <a:spcBef>
                <a:spcPts val="1200"/>
              </a:spcBef>
              <a:spcAft>
                <a:spcPts val="0"/>
              </a:spcAft>
              <a:buNone/>
            </a:pPr>
            <a:r>
              <a:rPr lang="en">
                <a:solidFill>
                  <a:schemeClr val="dk2"/>
                </a:solidFill>
              </a:rPr>
              <a:t>Keep in touch with us for updates and action calls!</a:t>
            </a:r>
            <a:endParaRPr>
              <a:solidFill>
                <a:schemeClr val="dk2"/>
              </a:solidFill>
            </a:endParaRPr>
          </a:p>
          <a:p>
            <a:pPr indent="0" lvl="0" marL="0" rtl="0" algn="l">
              <a:spcBef>
                <a:spcPts val="1200"/>
              </a:spcBef>
              <a:spcAft>
                <a:spcPts val="1200"/>
              </a:spcAft>
              <a:buNone/>
            </a:pPr>
            <a:r>
              <a:t/>
            </a:r>
            <a:endParaRPr b="1">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We’ll talk about</a:t>
            </a:r>
            <a:endParaRPr/>
          </a:p>
        </p:txBody>
      </p:sp>
      <p:sp>
        <p:nvSpPr>
          <p:cNvPr id="100" name="Google Shape;100;p15"/>
          <p:cNvSpPr txBox="1"/>
          <p:nvPr>
            <p:ph idx="1" type="body"/>
          </p:nvPr>
        </p:nvSpPr>
        <p:spPr>
          <a:xfrm>
            <a:off x="729450" y="1853850"/>
            <a:ext cx="7688700" cy="298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2"/>
                </a:solidFill>
              </a:rPr>
              <a:t>The situation with our current jail in the Charlotte Zietlow Justice Building</a:t>
            </a:r>
            <a:endParaRPr>
              <a:solidFill>
                <a:schemeClr val="dk2"/>
              </a:solidFill>
            </a:endParaRPr>
          </a:p>
          <a:p>
            <a:pPr indent="0" lvl="0" marL="0" rtl="0" algn="l">
              <a:spcBef>
                <a:spcPts val="1200"/>
              </a:spcBef>
              <a:spcAft>
                <a:spcPts val="0"/>
              </a:spcAft>
              <a:buNone/>
            </a:pPr>
            <a:r>
              <a:rPr lang="en">
                <a:solidFill>
                  <a:schemeClr val="dk2"/>
                </a:solidFill>
              </a:rPr>
              <a:t>The ACLU lawsuit against the County</a:t>
            </a:r>
            <a:endParaRPr>
              <a:solidFill>
                <a:schemeClr val="dk2"/>
              </a:solidFill>
            </a:endParaRPr>
          </a:p>
          <a:p>
            <a:pPr indent="0" lvl="0" marL="0" rtl="0" algn="l">
              <a:spcBef>
                <a:spcPts val="1200"/>
              </a:spcBef>
              <a:spcAft>
                <a:spcPts val="0"/>
              </a:spcAft>
              <a:buNone/>
            </a:pPr>
            <a:r>
              <a:rPr lang="en">
                <a:solidFill>
                  <a:schemeClr val="dk2"/>
                </a:solidFill>
              </a:rPr>
              <a:t>The studies and plans that have led to the current </a:t>
            </a:r>
            <a:r>
              <a:rPr lang="en">
                <a:solidFill>
                  <a:schemeClr val="dk2"/>
                </a:solidFill>
              </a:rPr>
              <a:t>proposed</a:t>
            </a:r>
            <a:r>
              <a:rPr lang="en">
                <a:solidFill>
                  <a:schemeClr val="dk2"/>
                </a:solidFill>
              </a:rPr>
              <a:t> design</a:t>
            </a:r>
            <a:endParaRPr>
              <a:solidFill>
                <a:schemeClr val="dk2"/>
              </a:solidFill>
            </a:endParaRPr>
          </a:p>
          <a:p>
            <a:pPr indent="0" lvl="0" marL="0" rtl="0" algn="l">
              <a:spcBef>
                <a:spcPts val="1200"/>
              </a:spcBef>
              <a:spcAft>
                <a:spcPts val="0"/>
              </a:spcAft>
              <a:buNone/>
            </a:pPr>
            <a:r>
              <a:rPr lang="en">
                <a:solidFill>
                  <a:schemeClr val="dk2"/>
                </a:solidFill>
              </a:rPr>
              <a:t>The changes to state tax law that affected the project funding</a:t>
            </a:r>
            <a:endParaRPr>
              <a:solidFill>
                <a:schemeClr val="dk2"/>
              </a:solidFill>
            </a:endParaRPr>
          </a:p>
          <a:p>
            <a:pPr indent="0" lvl="0" marL="0" rtl="0" algn="l">
              <a:spcBef>
                <a:spcPts val="1200"/>
              </a:spcBef>
              <a:spcAft>
                <a:spcPts val="0"/>
              </a:spcAft>
              <a:buNone/>
            </a:pPr>
            <a:r>
              <a:rPr lang="en">
                <a:solidFill>
                  <a:schemeClr val="dk2"/>
                </a:solidFill>
              </a:rPr>
              <a:t>Current politics and the decision-makers</a:t>
            </a:r>
            <a:endParaRPr>
              <a:solidFill>
                <a:schemeClr val="dk2"/>
              </a:solidFill>
            </a:endParaRPr>
          </a:p>
          <a:p>
            <a:pPr indent="0" lvl="0" marL="0" rtl="0" algn="l">
              <a:spcBef>
                <a:spcPts val="1200"/>
              </a:spcBef>
              <a:spcAft>
                <a:spcPts val="0"/>
              </a:spcAft>
              <a:buNone/>
            </a:pPr>
            <a:r>
              <a:rPr lang="en">
                <a:solidFill>
                  <a:schemeClr val="dk2"/>
                </a:solidFill>
              </a:rPr>
              <a:t>Alternatives to a new bigger jail</a:t>
            </a:r>
            <a:endParaRPr>
              <a:solidFill>
                <a:schemeClr val="dk2"/>
              </a:solidFill>
            </a:endParaRPr>
          </a:p>
          <a:p>
            <a:pPr indent="0" lvl="0" marL="0" rtl="0" algn="l">
              <a:spcBef>
                <a:spcPts val="1200"/>
              </a:spcBef>
              <a:spcAft>
                <a:spcPts val="1200"/>
              </a:spcAft>
              <a:buNone/>
            </a:pPr>
            <a:r>
              <a:rPr lang="en">
                <a:solidFill>
                  <a:schemeClr val="dk2"/>
                </a:solidFill>
              </a:rPr>
              <a:t>How you can get involved!</a:t>
            </a:r>
            <a:endParaRPr>
              <a:solidFill>
                <a:schemeClr val="dk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2"/>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 time!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very, very short story</a:t>
            </a:r>
            <a:endParaRPr/>
          </a:p>
        </p:txBody>
      </p:sp>
      <p:sp>
        <p:nvSpPr>
          <p:cNvPr id="276" name="Google Shape;276;p43"/>
          <p:cNvSpPr txBox="1"/>
          <p:nvPr>
            <p:ph idx="1" type="body"/>
          </p:nvPr>
        </p:nvSpPr>
        <p:spPr>
          <a:xfrm>
            <a:off x="729450" y="2078875"/>
            <a:ext cx="7688700" cy="1847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solidFill>
                  <a:schemeClr val="dk2"/>
                </a:solidFill>
              </a:rPr>
              <a:t>The existing jail is in very poor condition</a:t>
            </a:r>
            <a:r>
              <a:rPr lang="en">
                <a:solidFill>
                  <a:schemeClr val="dk2"/>
                </a:solidFill>
              </a:rPr>
              <a:t> </a:t>
            </a:r>
            <a:r>
              <a:rPr lang="en">
                <a:solidFill>
                  <a:schemeClr val="dk2"/>
                </a:solidFill>
              </a:rPr>
              <a:t>but can be renovated and is not actually too small</a:t>
            </a:r>
            <a:endParaRPr>
              <a:solidFill>
                <a:schemeClr val="dk2"/>
              </a:solidFill>
            </a:endParaRPr>
          </a:p>
          <a:p>
            <a:pPr indent="0" lvl="0" marL="0" rtl="0" algn="l">
              <a:spcBef>
                <a:spcPts val="1200"/>
              </a:spcBef>
              <a:spcAft>
                <a:spcPts val="0"/>
              </a:spcAft>
              <a:buNone/>
            </a:pPr>
            <a:r>
              <a:rPr lang="en">
                <a:solidFill>
                  <a:schemeClr val="dk2"/>
                </a:solidFill>
              </a:rPr>
              <a:t>We can’t pay for a new jail, and trying to would destroy our county’s ability to provide even the most basic services, nevermind investment in social services</a:t>
            </a:r>
            <a:endParaRPr>
              <a:solidFill>
                <a:schemeClr val="dk2"/>
              </a:solidFill>
            </a:endParaRPr>
          </a:p>
          <a:p>
            <a:pPr indent="0" lvl="0" marL="0" rtl="0" algn="l">
              <a:spcBef>
                <a:spcPts val="1200"/>
              </a:spcBef>
              <a:spcAft>
                <a:spcPts val="0"/>
              </a:spcAft>
              <a:buNone/>
            </a:pPr>
            <a:r>
              <a:rPr lang="en">
                <a:solidFill>
                  <a:schemeClr val="dk2"/>
                </a:solidFill>
              </a:rPr>
              <a:t>Vacating the current downtown building presents increased logistical and economic strains</a:t>
            </a:r>
            <a:endParaRPr>
              <a:solidFill>
                <a:schemeClr val="dk2"/>
              </a:solidFill>
            </a:endParaRPr>
          </a:p>
          <a:p>
            <a:pPr indent="0" lvl="0" marL="0" rtl="0" algn="l">
              <a:spcBef>
                <a:spcPts val="1200"/>
              </a:spcBef>
              <a:spcAft>
                <a:spcPts val="1200"/>
              </a:spcAft>
              <a:buNone/>
            </a:pPr>
            <a:r>
              <a:rPr lang="en">
                <a:solidFill>
                  <a:schemeClr val="dk2"/>
                </a:solidFill>
              </a:rPr>
              <a:t>No one in county government has given a compelling reason as to why renovation is not being considered as an option</a:t>
            </a:r>
            <a:endParaRPr>
              <a:solidFill>
                <a:schemeClr val="dk2"/>
              </a:solidFill>
            </a:endParaRPr>
          </a:p>
        </p:txBody>
      </p:sp>
      <p:sp>
        <p:nvSpPr>
          <p:cNvPr id="277" name="Google Shape;277;p43"/>
          <p:cNvSpPr txBox="1"/>
          <p:nvPr/>
        </p:nvSpPr>
        <p:spPr>
          <a:xfrm>
            <a:off x="729450" y="4024300"/>
            <a:ext cx="76887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2"/>
                </a:solidFill>
                <a:latin typeface="Lato"/>
                <a:ea typeface="Lato"/>
                <a:cs typeface="Lato"/>
                <a:sym typeface="Lato"/>
              </a:rPr>
              <a:t>So we say: RENOVATE AND INVEST IN SERVICES!</a:t>
            </a:r>
            <a:endParaRPr b="1" sz="1500">
              <a:solidFill>
                <a:schemeClr val="dk2"/>
              </a:solidFill>
              <a:latin typeface="Lato"/>
              <a:ea typeface="Lato"/>
              <a:cs typeface="Lato"/>
              <a:sym typeface="La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carenotcages-monroecounty.org</a:t>
            </a:r>
            <a:endParaRPr/>
          </a:p>
        </p:txBody>
      </p:sp>
      <p:sp>
        <p:nvSpPr>
          <p:cNvPr id="283" name="Google Shape;283;p4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solidFill>
                  <a:schemeClr val="dk2"/>
                </a:solidFill>
              </a:rPr>
              <a:t>Find links and sources</a:t>
            </a:r>
            <a:endParaRPr sz="15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Charlotte Zietlow Justice Building</a:t>
            </a:r>
            <a:endParaRPr/>
          </a:p>
        </p:txBody>
      </p:sp>
      <p:sp>
        <p:nvSpPr>
          <p:cNvPr id="106" name="Google Shape;106;p16"/>
          <p:cNvSpPr txBox="1"/>
          <p:nvPr>
            <p:ph idx="2" type="body"/>
          </p:nvPr>
        </p:nvSpPr>
        <p:spPr>
          <a:xfrm>
            <a:off x="4984050" y="899575"/>
            <a:ext cx="3716100" cy="3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2"/>
                </a:solidFill>
              </a:rPr>
              <a:t>Centrally located in downtown Bloomington</a:t>
            </a:r>
            <a:endParaRPr sz="1400">
              <a:solidFill>
                <a:schemeClr val="dk2"/>
              </a:solidFill>
            </a:endParaRPr>
          </a:p>
          <a:p>
            <a:pPr indent="0" lvl="0" marL="0" rtl="0" algn="l">
              <a:spcBef>
                <a:spcPts val="1200"/>
              </a:spcBef>
              <a:spcAft>
                <a:spcPts val="0"/>
              </a:spcAft>
              <a:buNone/>
            </a:pPr>
            <a:r>
              <a:rPr lang="en" sz="1400">
                <a:solidFill>
                  <a:schemeClr val="dk2"/>
                </a:solidFill>
              </a:rPr>
              <a:t>Houses the courts, clerk’s office, prosecutor’s office, early voting, and other offices and public services in addition to the county jail</a:t>
            </a:r>
            <a:r>
              <a:rPr lang="en" sz="1400">
                <a:solidFill>
                  <a:schemeClr val="dk2"/>
                </a:solidFill>
              </a:rPr>
              <a:t>, 91,222 square feet total</a:t>
            </a:r>
            <a:endParaRPr sz="1400">
              <a:solidFill>
                <a:schemeClr val="dk2"/>
              </a:solidFill>
            </a:endParaRPr>
          </a:p>
          <a:p>
            <a:pPr indent="0" lvl="0" marL="0" rtl="0" algn="l">
              <a:spcBef>
                <a:spcPts val="1200"/>
              </a:spcBef>
              <a:spcAft>
                <a:spcPts val="0"/>
              </a:spcAft>
              <a:buNone/>
            </a:pPr>
            <a:r>
              <a:rPr lang="en" sz="1400">
                <a:solidFill>
                  <a:schemeClr val="dk2"/>
                </a:solidFill>
              </a:rPr>
              <a:t>Fell into disrepair and has a h</a:t>
            </a:r>
            <a:r>
              <a:rPr lang="en" sz="1400">
                <a:solidFill>
                  <a:schemeClr val="dk2"/>
                </a:solidFill>
              </a:rPr>
              <a:t>istory of overcrowding and poor conditions in jail</a:t>
            </a:r>
            <a:endParaRPr sz="1400">
              <a:solidFill>
                <a:schemeClr val="dk2"/>
              </a:solidFill>
            </a:endParaRPr>
          </a:p>
          <a:p>
            <a:pPr indent="0" lvl="0" marL="0" rtl="0" algn="l">
              <a:spcBef>
                <a:spcPts val="1200"/>
              </a:spcBef>
              <a:spcAft>
                <a:spcPts val="0"/>
              </a:spcAft>
              <a:buNone/>
            </a:pPr>
            <a:r>
              <a:rPr lang="en" sz="1400">
                <a:solidFill>
                  <a:schemeClr val="dk2"/>
                </a:solidFill>
              </a:rPr>
              <a:t>Has had issues with mold and other manifestations of neglect</a:t>
            </a:r>
            <a:endParaRPr sz="1400">
              <a:solidFill>
                <a:schemeClr val="dk2"/>
              </a:solidFill>
            </a:endParaRPr>
          </a:p>
          <a:p>
            <a:pPr indent="0" lvl="0" marL="0" rtl="0" algn="l">
              <a:spcBef>
                <a:spcPts val="1200"/>
              </a:spcBef>
              <a:spcAft>
                <a:spcPts val="0"/>
              </a:spcAft>
              <a:buNone/>
            </a:pPr>
            <a:r>
              <a:rPr lang="en" sz="1400">
                <a:solidFill>
                  <a:schemeClr val="dk2"/>
                </a:solidFill>
              </a:rPr>
              <a:t>The jail has 294 beds and is the largest provider of mental health services in Monroe and surrounding counties</a:t>
            </a:r>
            <a:endParaRPr sz="1400">
              <a:solidFill>
                <a:schemeClr val="dk2"/>
              </a:solidFill>
            </a:endParaRPr>
          </a:p>
          <a:p>
            <a:pPr indent="0" lvl="0" marL="0" rtl="0" algn="l">
              <a:spcBef>
                <a:spcPts val="1200"/>
              </a:spcBef>
              <a:spcAft>
                <a:spcPts val="0"/>
              </a:spcAft>
              <a:buNone/>
            </a:pPr>
            <a:r>
              <a:t/>
            </a:r>
            <a:endParaRPr sz="1400">
              <a:solidFill>
                <a:schemeClr val="dk2"/>
              </a:solidFill>
            </a:endParaRPr>
          </a:p>
          <a:p>
            <a:pPr indent="0" lvl="0" marL="0" rtl="0" algn="l">
              <a:spcBef>
                <a:spcPts val="1200"/>
              </a:spcBef>
              <a:spcAft>
                <a:spcPts val="1200"/>
              </a:spcAft>
              <a:buNone/>
            </a:pPr>
            <a:r>
              <a:t/>
            </a:r>
            <a:endParaRPr sz="1400">
              <a:solidFill>
                <a:schemeClr val="dk2"/>
              </a:solidFill>
            </a:endParaRPr>
          </a:p>
        </p:txBody>
      </p:sp>
      <p:sp>
        <p:nvSpPr>
          <p:cNvPr id="107" name="Google Shape;107;p16"/>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1400">
                <a:solidFill>
                  <a:schemeClr val="dk2"/>
                </a:solidFill>
              </a:rPr>
              <a:t>Built in 1985–only 40 years old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ACLU Lawsuit</a:t>
            </a:r>
            <a:endParaRPr/>
          </a:p>
        </p:txBody>
      </p:sp>
      <p:sp>
        <p:nvSpPr>
          <p:cNvPr id="113" name="Google Shape;113;p17"/>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14" name="Google Shape;114;p17"/>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400">
                <a:solidFill>
                  <a:schemeClr val="dk2"/>
                </a:solidFill>
              </a:rPr>
              <a:t>Filed in 2008 as a class action suit on behalf of incarcerated people living in the jail and facing atrocious conditions and overcrowding</a:t>
            </a:r>
            <a:endParaRPr sz="1400">
              <a:solidFill>
                <a:schemeClr val="dk2"/>
              </a:solidFill>
            </a:endParaRPr>
          </a:p>
          <a:p>
            <a:pPr indent="0" lvl="0" marL="0" rtl="0" algn="l">
              <a:spcBef>
                <a:spcPts val="1200"/>
              </a:spcBef>
              <a:spcAft>
                <a:spcPts val="0"/>
              </a:spcAft>
              <a:buNone/>
            </a:pPr>
            <a:r>
              <a:rPr lang="en" sz="1400">
                <a:solidFill>
                  <a:schemeClr val="dk2"/>
                </a:solidFill>
              </a:rPr>
              <a:t>An annually </a:t>
            </a:r>
            <a:r>
              <a:rPr lang="en" sz="1400">
                <a:solidFill>
                  <a:schemeClr val="dk2"/>
                </a:solidFill>
              </a:rPr>
              <a:t>renewable</a:t>
            </a:r>
            <a:r>
              <a:rPr lang="en" sz="1400">
                <a:solidFill>
                  <a:schemeClr val="dk2"/>
                </a:solidFill>
              </a:rPr>
              <a:t> settlement agreement requires Monroe County to maintain acceptable conditions, not build a new jail</a:t>
            </a:r>
            <a:endParaRPr sz="1400">
              <a:solidFill>
                <a:schemeClr val="dk2"/>
              </a:solidFill>
            </a:endParaRPr>
          </a:p>
          <a:p>
            <a:pPr indent="0" lvl="0" marL="0" rtl="0" algn="l">
              <a:spcBef>
                <a:spcPts val="1200"/>
              </a:spcBef>
              <a:spcAft>
                <a:spcPts val="1200"/>
              </a:spcAft>
              <a:buNone/>
            </a:pPr>
            <a:r>
              <a:rPr lang="en" sz="1400">
                <a:solidFill>
                  <a:schemeClr val="dk2"/>
                </a:solidFill>
              </a:rPr>
              <a:t>Average daily populations in the jail this year have stayed under capacity around 230</a:t>
            </a:r>
            <a:endParaRPr sz="14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ACLU Lawsuit</a:t>
            </a:r>
            <a:endParaRPr/>
          </a:p>
          <a:p>
            <a:pPr indent="0" lvl="0" marL="0" rtl="0" algn="l">
              <a:spcBef>
                <a:spcPts val="0"/>
              </a:spcBef>
              <a:spcAft>
                <a:spcPts val="0"/>
              </a:spcAft>
              <a:buNone/>
            </a:pPr>
            <a:r>
              <a:t/>
            </a:r>
            <a:endParaRPr/>
          </a:p>
        </p:txBody>
      </p:sp>
      <p:sp>
        <p:nvSpPr>
          <p:cNvPr id="120" name="Google Shape;120;p18"/>
          <p:cNvSpPr txBox="1"/>
          <p:nvPr/>
        </p:nvSpPr>
        <p:spPr>
          <a:xfrm>
            <a:off x="907500" y="2021425"/>
            <a:ext cx="7332600" cy="28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From a </a:t>
            </a:r>
            <a:r>
              <a:rPr lang="en" sz="1800">
                <a:solidFill>
                  <a:schemeClr val="dk2"/>
                </a:solidFill>
                <a:uFill>
                  <a:noFill/>
                </a:uFill>
                <a:latin typeface="Lato"/>
                <a:ea typeface="Lato"/>
                <a:cs typeface="Lato"/>
                <a:sym typeface="Lato"/>
                <a:hlinkClick r:id="rId3">
                  <a:extLst>
                    <a:ext uri="{A12FA001-AC4F-418D-AE19-62706E023703}">
                      <ahyp:hlinkClr val="tx"/>
                    </a:ext>
                  </a:extLst>
                </a:hlinkClick>
              </a:rPr>
              <a:t>legal memo</a:t>
            </a:r>
            <a:r>
              <a:rPr lang="en" sz="1800">
                <a:solidFill>
                  <a:schemeClr val="dk2"/>
                </a:solidFill>
                <a:latin typeface="Lato"/>
                <a:ea typeface="Lato"/>
                <a:cs typeface="Lato"/>
                <a:sym typeface="Lato"/>
              </a:rPr>
              <a:t> put out by members of the National Lawyers Guild:</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rPr lang="en" sz="1800">
                <a:solidFill>
                  <a:schemeClr val="dk2"/>
                </a:solidFill>
                <a:latin typeface="Lato"/>
                <a:ea typeface="Lato"/>
                <a:cs typeface="Lato"/>
                <a:sym typeface="Lato"/>
              </a:rPr>
              <a:t>“While a new jail would be a solution that would satisfy the ACLU, it is not the only option. As long as the current jail meets the standards of CRIPA [Civil Rights of Institutionalized Persons Act], a new jail is not necessary. In addition, the court could never order the county to build a new jail, so this would have to be on the county’s own volition and a part of their settlement agreement.”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2021 - 2023</a:t>
            </a:r>
            <a:endParaRPr/>
          </a:p>
        </p:txBody>
      </p:sp>
      <p:sp>
        <p:nvSpPr>
          <p:cNvPr id="126" name="Google Shape;126;p19"/>
          <p:cNvSpPr txBox="1"/>
          <p:nvPr>
            <p:ph idx="1" type="body"/>
          </p:nvPr>
        </p:nvSpPr>
        <p:spPr>
          <a:xfrm>
            <a:off x="729450" y="1853850"/>
            <a:ext cx="7688700" cy="27735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Char char="●"/>
            </a:pPr>
            <a:r>
              <a:rPr lang="en" sz="1500">
                <a:solidFill>
                  <a:schemeClr val="dk2"/>
                </a:solidFill>
              </a:rPr>
              <a:t>2021: County commissions two studies about jail and criminal legal system. One study says “the jail has far exceeded its structural and functional life cycle” but claims the reason for this is that renovation would be “cost prohibitive at a provisional estimated cost exceeding 56 million dollars,” despite that being a quarter of the cost of new construction. The second study focuses not on the jail but on the litany of other ways to reduce incarceration such as treatment and policy changes.</a:t>
            </a:r>
            <a:endParaRPr sz="1500">
              <a:solidFill>
                <a:schemeClr val="dk2"/>
              </a:solidFill>
            </a:endParaRPr>
          </a:p>
          <a:p>
            <a:pPr indent="-323850" lvl="0" marL="457200" rtl="0" algn="l">
              <a:spcBef>
                <a:spcPts val="0"/>
              </a:spcBef>
              <a:spcAft>
                <a:spcPts val="0"/>
              </a:spcAft>
              <a:buClr>
                <a:schemeClr val="dk2"/>
              </a:buClr>
              <a:buSzPts val="1500"/>
              <a:buChar char="●"/>
            </a:pPr>
            <a:r>
              <a:rPr lang="en" sz="1500">
                <a:solidFill>
                  <a:schemeClr val="dk2"/>
                </a:solidFill>
              </a:rPr>
              <a:t>2022: County tries to build a new jail near Monroe Hospital. Public outcry about location leads to City Council denying rezone in 9-0 vote.</a:t>
            </a:r>
            <a:endParaRPr sz="1500">
              <a:solidFill>
                <a:schemeClr val="dk2"/>
              </a:solidFill>
            </a:endParaRPr>
          </a:p>
          <a:p>
            <a:pPr indent="-323850" lvl="0" marL="457200" rtl="0" algn="l">
              <a:spcBef>
                <a:spcPts val="0"/>
              </a:spcBef>
              <a:spcAft>
                <a:spcPts val="0"/>
              </a:spcAft>
              <a:buClr>
                <a:schemeClr val="dk2"/>
              </a:buClr>
              <a:buSzPts val="1500"/>
              <a:buChar char="●"/>
            </a:pPr>
            <a:r>
              <a:rPr lang="en" sz="1500">
                <a:solidFill>
                  <a:schemeClr val="dk2"/>
                </a:solidFill>
              </a:rPr>
              <a:t>2023: Sheriff Marte gives presentation on poor conditions of jail and begins work of cleaning and repairing facility.</a:t>
            </a:r>
            <a:endParaRPr sz="15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RQAW Study - Monroe County Justice Study (2024)</a:t>
            </a:r>
            <a:endParaRPr/>
          </a:p>
        </p:txBody>
      </p:sp>
      <p:sp>
        <p:nvSpPr>
          <p:cNvPr id="132" name="Google Shape;132;p20"/>
          <p:cNvSpPr txBox="1"/>
          <p:nvPr>
            <p:ph idx="1" type="body"/>
          </p:nvPr>
        </p:nvSpPr>
        <p:spPr>
          <a:xfrm>
            <a:off x="455000" y="2078875"/>
            <a:ext cx="4117200" cy="2547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Clr>
                <a:schemeClr val="dk2"/>
              </a:buClr>
              <a:buSzPts val="1300"/>
              <a:buChar char="●"/>
            </a:pPr>
            <a:r>
              <a:rPr lang="en">
                <a:solidFill>
                  <a:schemeClr val="dk2"/>
                </a:solidFill>
              </a:rPr>
              <a:t>Report published April 29, 2024</a:t>
            </a: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RQAW one of top jail design firms in Indiana</a:t>
            </a: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Studied existing jail and found full renovation cost to be $62.9 million</a:t>
            </a: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Housing inmates out of county, transporting them in and out, and relocating courts for two years of renovation estimated to cost $16.6 million</a:t>
            </a:r>
            <a:br>
              <a:rPr lang="en">
                <a:solidFill>
                  <a:schemeClr val="dk2"/>
                </a:solidFill>
              </a:rPr>
            </a:br>
            <a:endParaRPr>
              <a:solidFill>
                <a:schemeClr val="dk2"/>
              </a:solidFill>
            </a:endParaRPr>
          </a:p>
          <a:p>
            <a:pPr indent="-311150" lvl="0" marL="457200" rtl="0" algn="l">
              <a:spcBef>
                <a:spcPts val="0"/>
              </a:spcBef>
              <a:spcAft>
                <a:spcPts val="0"/>
              </a:spcAft>
              <a:buClr>
                <a:schemeClr val="dk2"/>
              </a:buClr>
              <a:buSzPts val="1300"/>
              <a:buChar char="●"/>
            </a:pPr>
            <a:r>
              <a:rPr b="1" lang="en">
                <a:solidFill>
                  <a:schemeClr val="dk2"/>
                </a:solidFill>
              </a:rPr>
              <a:t>Total renovation and relocation cost: $79.5 mil</a:t>
            </a:r>
            <a:endParaRPr b="1">
              <a:solidFill>
                <a:schemeClr val="dk2"/>
              </a:solidFill>
            </a:endParaRPr>
          </a:p>
        </p:txBody>
      </p:sp>
      <p:pic>
        <p:nvPicPr>
          <p:cNvPr id="133" name="Google Shape;133;p20"/>
          <p:cNvPicPr preferRelativeResize="0"/>
          <p:nvPr/>
        </p:nvPicPr>
        <p:blipFill>
          <a:blip r:embed="rId3">
            <a:alphaModFix/>
          </a:blip>
          <a:stretch>
            <a:fillRect/>
          </a:stretch>
        </p:blipFill>
        <p:spPr>
          <a:xfrm>
            <a:off x="4671650" y="2078863"/>
            <a:ext cx="4267051" cy="235498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title"/>
          </p:nvPr>
        </p:nvSpPr>
        <p:spPr>
          <a:xfrm>
            <a:off x="727650" y="12621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Land - North Park </a:t>
            </a:r>
            <a:endParaRPr/>
          </a:p>
        </p:txBody>
      </p:sp>
      <p:sp>
        <p:nvSpPr>
          <p:cNvPr id="139" name="Google Shape;139;p21"/>
          <p:cNvSpPr txBox="1"/>
          <p:nvPr>
            <p:ph idx="1" type="body"/>
          </p:nvPr>
        </p:nvSpPr>
        <p:spPr>
          <a:xfrm>
            <a:off x="4833900" y="1637925"/>
            <a:ext cx="4140600" cy="31986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Clr>
                <a:schemeClr val="dk2"/>
              </a:buClr>
              <a:buSzPts val="1300"/>
              <a:buChar char="●"/>
            </a:pPr>
            <a:r>
              <a:rPr lang="en">
                <a:solidFill>
                  <a:schemeClr val="dk2"/>
                </a:solidFill>
              </a:rPr>
              <a:t>The site is west of town along SR 46 near Ellettsville</a:t>
            </a:r>
            <a:br>
              <a:rPr lang="en">
                <a:solidFill>
                  <a:schemeClr val="dk2"/>
                </a:solidFill>
              </a:rPr>
            </a:b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Comes at an $11 million price tag</a:t>
            </a:r>
            <a:br>
              <a:rPr lang="en">
                <a:solidFill>
                  <a:schemeClr val="dk2"/>
                </a:solidFill>
              </a:rPr>
            </a:b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Purchase agreement is in place, but the County has not closed on the sale</a:t>
            </a:r>
            <a:br>
              <a:rPr lang="en">
                <a:solidFill>
                  <a:schemeClr val="dk2"/>
                </a:solidFill>
              </a:rPr>
            </a:b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3.9 miles from current jail (98 minute walk)</a:t>
            </a:r>
            <a:br>
              <a:rPr lang="en">
                <a:solidFill>
                  <a:schemeClr val="dk2"/>
                </a:solidFill>
              </a:rPr>
            </a:b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Not accessible by public transportation</a:t>
            </a:r>
            <a:br>
              <a:rPr lang="en">
                <a:solidFill>
                  <a:schemeClr val="dk2"/>
                </a:solidFill>
              </a:rPr>
            </a:br>
            <a:endParaRPr>
              <a:solidFill>
                <a:schemeClr val="dk2"/>
              </a:solidFill>
            </a:endParaRPr>
          </a:p>
          <a:p>
            <a:pPr indent="-311150" lvl="0" marL="457200" rtl="0" algn="l">
              <a:spcBef>
                <a:spcPts val="0"/>
              </a:spcBef>
              <a:spcAft>
                <a:spcPts val="0"/>
              </a:spcAft>
              <a:buClr>
                <a:schemeClr val="dk2"/>
              </a:buClr>
              <a:buSzPts val="1300"/>
              <a:buChar char="●"/>
            </a:pPr>
            <a:r>
              <a:rPr lang="en">
                <a:solidFill>
                  <a:schemeClr val="dk2"/>
                </a:solidFill>
              </a:rPr>
              <a:t>Co-locating services (clerk’s office, early voting, traffic courts, etc) makes them inaccessible except by car</a:t>
            </a:r>
            <a:endParaRPr>
              <a:solidFill>
                <a:schemeClr val="dk2"/>
              </a:solidFill>
            </a:endParaRPr>
          </a:p>
        </p:txBody>
      </p:sp>
      <p:pic>
        <p:nvPicPr>
          <p:cNvPr id="140" name="Google Shape;140;p21"/>
          <p:cNvPicPr preferRelativeResize="0"/>
          <p:nvPr/>
        </p:nvPicPr>
        <p:blipFill>
          <a:blip r:embed="rId3">
            <a:alphaModFix/>
          </a:blip>
          <a:stretch>
            <a:fillRect/>
          </a:stretch>
        </p:blipFill>
        <p:spPr>
          <a:xfrm>
            <a:off x="729450" y="2033750"/>
            <a:ext cx="3892801" cy="240695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